
<file path=[Content_Types].xml><?xml version="1.0" encoding="utf-8"?>
<Types xmlns="http://schemas.openxmlformats.org/package/2006/content-types">
  <Default Extension="gif" ContentType="image/gif"/>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70" r:id="rId2"/>
    <p:sldId id="272" r:id="rId3"/>
    <p:sldId id="285" r:id="rId4"/>
    <p:sldId id="278" r:id="rId5"/>
    <p:sldId id="286" r:id="rId6"/>
    <p:sldId id="287" r:id="rId7"/>
    <p:sldId id="279" r:id="rId8"/>
    <p:sldId id="309" r:id="rId9"/>
    <p:sldId id="288" r:id="rId10"/>
    <p:sldId id="302" r:id="rId11"/>
    <p:sldId id="312" r:id="rId12"/>
    <p:sldId id="289" r:id="rId13"/>
    <p:sldId id="315" r:id="rId14"/>
    <p:sldId id="316" r:id="rId15"/>
    <p:sldId id="321" r:id="rId16"/>
    <p:sldId id="348" r:id="rId17"/>
    <p:sldId id="339" r:id="rId18"/>
    <p:sldId id="322" r:id="rId19"/>
    <p:sldId id="323" r:id="rId20"/>
    <p:sldId id="327" r:id="rId21"/>
    <p:sldId id="329" r:id="rId22"/>
    <p:sldId id="330" r:id="rId23"/>
    <p:sldId id="331" r:id="rId24"/>
    <p:sldId id="332" r:id="rId25"/>
    <p:sldId id="333" r:id="rId26"/>
    <p:sldId id="334" r:id="rId27"/>
    <p:sldId id="335" r:id="rId28"/>
    <p:sldId id="336" r:id="rId29"/>
    <p:sldId id="337" r:id="rId30"/>
    <p:sldId id="338" r:id="rId31"/>
    <p:sldId id="340" r:id="rId32"/>
    <p:sldId id="341" r:id="rId33"/>
    <p:sldId id="342" r:id="rId34"/>
    <p:sldId id="343" r:id="rId35"/>
    <p:sldId id="344" r:id="rId36"/>
    <p:sldId id="345" r:id="rId37"/>
    <p:sldId id="314" r:id="rId38"/>
    <p:sldId id="318" r:id="rId39"/>
    <p:sldId id="290" r:id="rId40"/>
    <p:sldId id="319" r:id="rId41"/>
    <p:sldId id="320" r:id="rId42"/>
    <p:sldId id="303" r:id="rId43"/>
    <p:sldId id="304" r:id="rId44"/>
    <p:sldId id="346" r:id="rId45"/>
    <p:sldId id="347" r:id="rId46"/>
    <p:sldId id="305" r:id="rId47"/>
    <p:sldId id="310" r:id="rId48"/>
    <p:sldId id="324" r:id="rId49"/>
    <p:sldId id="325" r:id="rId50"/>
    <p:sldId id="326" r:id="rId51"/>
    <p:sldId id="311" r:id="rId52"/>
    <p:sldId id="28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089846-F04E-3CA9-2E37-6C668F816847}" v="1" dt="2025-09-09T19:45:18.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8"/>
    <p:restoredTop sz="71169"/>
  </p:normalViewPr>
  <p:slideViewPr>
    <p:cSldViewPr snapToGrid="0">
      <p:cViewPr varScale="1">
        <p:scale>
          <a:sx n="94" d="100"/>
          <a:sy n="94" d="100"/>
        </p:scale>
        <p:origin x="13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76D13A16-DB84-D8EB-008C-DF15B9F4D734}"/>
    <pc:docChg chg="modSld">
      <pc:chgData name="Catherine Breslin" userId="S::cb404@cam.ac.uk::0d096ecf-0b21-434c-9a69-adb22c0c6b9a" providerId="AD" clId="Web-{76D13A16-DB84-D8EB-008C-DF15B9F4D734}" dt="2024-05-07T09:30:35.793" v="37" actId="20577"/>
      <pc:docMkLst>
        <pc:docMk/>
      </pc:docMkLst>
      <pc:sldChg chg="addSp modSp">
        <pc:chgData name="Catherine Breslin" userId="S::cb404@cam.ac.uk::0d096ecf-0b21-434c-9a69-adb22c0c6b9a" providerId="AD" clId="Web-{76D13A16-DB84-D8EB-008C-DF15B9F4D734}" dt="2024-05-07T09:30:35.793" v="37" actId="20577"/>
        <pc:sldMkLst>
          <pc:docMk/>
          <pc:sldMk cId="3064950270" sldId="314"/>
        </pc:sldMkLst>
      </pc:sldChg>
    </pc:docChg>
  </pc:docChgLst>
  <pc:docChgLst>
    <pc:chgData name="Ryan Daniels" userId="S::rkd43@cam.ac.uk::aaa4fbe9-f474-4140-b10b-5257398ac308" providerId="AD" clId="Web-{9CBB779A-10CC-07CD-5F39-06235AF9574A}"/>
    <pc:docChg chg="modSld">
      <pc:chgData name="Ryan Daniels" userId="S::rkd43@cam.ac.uk::aaa4fbe9-f474-4140-b10b-5257398ac308" providerId="AD" clId="Web-{9CBB779A-10CC-07CD-5F39-06235AF9574A}" dt="2025-08-01T14:20:15.584" v="0" actId="1076"/>
      <pc:docMkLst>
        <pc:docMk/>
      </pc:docMkLst>
      <pc:sldChg chg="modSp">
        <pc:chgData name="Ryan Daniels" userId="S::rkd43@cam.ac.uk::aaa4fbe9-f474-4140-b10b-5257398ac308" providerId="AD" clId="Web-{9CBB779A-10CC-07CD-5F39-06235AF9574A}" dt="2025-08-01T14:20:15.584" v="0" actId="1076"/>
        <pc:sldMkLst>
          <pc:docMk/>
          <pc:sldMk cId="2186851107" sldId="304"/>
        </pc:sldMkLst>
      </pc:sldChg>
    </pc:docChg>
  </pc:docChgLst>
  <pc:docChgLst>
    <pc:chgData name="Catherine Breslin" userId="S::cb404@cam.ac.uk::0d096ecf-0b21-434c-9a69-adb22c0c6b9a" providerId="AD" clId="Web-{827C63A7-FC62-54E9-EDCE-6331EFECF2DE}"/>
    <pc:docChg chg="addSld modSld sldOrd">
      <pc:chgData name="Catherine Breslin" userId="S::cb404@cam.ac.uk::0d096ecf-0b21-434c-9a69-adb22c0c6b9a" providerId="AD" clId="Web-{827C63A7-FC62-54E9-EDCE-6331EFECF2DE}" dt="2024-04-29T10:38:43.413" v="32"/>
      <pc:docMkLst>
        <pc:docMk/>
      </pc:docMkLst>
      <pc:sldChg chg="modSp">
        <pc:chgData name="Catherine Breslin" userId="S::cb404@cam.ac.uk::0d096ecf-0b21-434c-9a69-adb22c0c6b9a" providerId="AD" clId="Web-{827C63A7-FC62-54E9-EDCE-6331EFECF2DE}" dt="2024-04-29T10:36:59.082" v="3" actId="20577"/>
        <pc:sldMkLst>
          <pc:docMk/>
          <pc:sldMk cId="2566472131" sldId="270"/>
        </pc:sldMkLst>
      </pc:sldChg>
      <pc:sldChg chg="addSp delSp modSp">
        <pc:chgData name="Catherine Breslin" userId="S::cb404@cam.ac.uk::0d096ecf-0b21-434c-9a69-adb22c0c6b9a" providerId="AD" clId="Web-{827C63A7-FC62-54E9-EDCE-6331EFECF2DE}" dt="2024-04-29T10:37:19.567" v="11"/>
        <pc:sldMkLst>
          <pc:docMk/>
          <pc:sldMk cId="385288236" sldId="272"/>
        </pc:sldMkLst>
      </pc:sldChg>
      <pc:sldChg chg="ord">
        <pc:chgData name="Catherine Breslin" userId="S::cb404@cam.ac.uk::0d096ecf-0b21-434c-9a69-adb22c0c6b9a" providerId="AD" clId="Web-{827C63A7-FC62-54E9-EDCE-6331EFECF2DE}" dt="2024-04-29T10:38:23.350" v="27"/>
        <pc:sldMkLst>
          <pc:docMk/>
          <pc:sldMk cId="2379758512" sldId="312"/>
        </pc:sldMkLst>
      </pc:sldChg>
      <pc:sldChg chg="addSp delSp modSp add replId">
        <pc:chgData name="Catherine Breslin" userId="S::cb404@cam.ac.uk::0d096ecf-0b21-434c-9a69-adb22c0c6b9a" providerId="AD" clId="Web-{827C63A7-FC62-54E9-EDCE-6331EFECF2DE}" dt="2024-04-29T10:37:42.224" v="26" actId="20577"/>
        <pc:sldMkLst>
          <pc:docMk/>
          <pc:sldMk cId="685245523" sldId="313"/>
        </pc:sldMkLst>
      </pc:sldChg>
      <pc:sldChg chg="delSp modSp add replId">
        <pc:chgData name="Catherine Breslin" userId="S::cb404@cam.ac.uk::0d096ecf-0b21-434c-9a69-adb22c0c6b9a" providerId="AD" clId="Web-{827C63A7-FC62-54E9-EDCE-6331EFECF2DE}" dt="2024-04-29T10:38:43.413" v="32"/>
        <pc:sldMkLst>
          <pc:docMk/>
          <pc:sldMk cId="3064950270" sldId="314"/>
        </pc:sldMkLst>
      </pc:sldChg>
    </pc:docChg>
  </pc:docChgLst>
  <pc:docChgLst>
    <pc:chgData name="Ryan Daniels" userId="S::rkd43@cam.ac.uk::aaa4fbe9-f474-4140-b10b-5257398ac308" providerId="AD" clId="Web-{9DB5475E-0EE9-3412-F070-8E8C64B70F99}"/>
    <pc:docChg chg="modSld">
      <pc:chgData name="Ryan Daniels" userId="S::rkd43@cam.ac.uk::aaa4fbe9-f474-4140-b10b-5257398ac308" providerId="AD" clId="Web-{9DB5475E-0EE9-3412-F070-8E8C64B70F99}" dt="2024-05-13T12:57:51.754" v="36" actId="1076"/>
      <pc:docMkLst>
        <pc:docMk/>
      </pc:docMkLst>
      <pc:sldChg chg="addSp delSp modSp">
        <pc:chgData name="Ryan Daniels" userId="S::rkd43@cam.ac.uk::aaa4fbe9-f474-4140-b10b-5257398ac308" providerId="AD" clId="Web-{9DB5475E-0EE9-3412-F070-8E8C64B70F99}" dt="2024-05-13T12:57:51.754" v="36" actId="1076"/>
        <pc:sldMkLst>
          <pc:docMk/>
          <pc:sldMk cId="685245523" sldId="313"/>
        </pc:sldMkLst>
      </pc:sldChg>
    </pc:docChg>
  </pc:docChgLst>
  <pc:docChgLst>
    <pc:chgData name="Ryan Daniels" userId="S::rkd43@cam.ac.uk::aaa4fbe9-f474-4140-b10b-5257398ac308" providerId="AD" clId="Web-{1A067025-CF67-2C5F-0129-54C8A5FB09F9}"/>
    <pc:docChg chg="modSld">
      <pc:chgData name="Ryan Daniels" userId="S::rkd43@cam.ac.uk::aaa4fbe9-f474-4140-b10b-5257398ac308" providerId="AD" clId="Web-{1A067025-CF67-2C5F-0129-54C8A5FB09F9}" dt="2024-05-14T08:14:53.325" v="145"/>
      <pc:docMkLst>
        <pc:docMk/>
      </pc:docMkLst>
      <pc:sldChg chg="modNotes">
        <pc:chgData name="Ryan Daniels" userId="S::rkd43@cam.ac.uk::aaa4fbe9-f474-4140-b10b-5257398ac308" providerId="AD" clId="Web-{1A067025-CF67-2C5F-0129-54C8A5FB09F9}" dt="2024-05-14T06:44:51.036" v="24"/>
        <pc:sldMkLst>
          <pc:docMk/>
          <pc:sldMk cId="1094172554" sldId="302"/>
        </pc:sldMkLst>
      </pc:sldChg>
      <pc:sldChg chg="modNotes">
        <pc:chgData name="Ryan Daniels" userId="S::rkd43@cam.ac.uk::aaa4fbe9-f474-4140-b10b-5257398ac308" providerId="AD" clId="Web-{1A067025-CF67-2C5F-0129-54C8A5FB09F9}" dt="2024-05-14T08:14:53.325" v="145"/>
        <pc:sldMkLst>
          <pc:docMk/>
          <pc:sldMk cId="3064950270" sldId="314"/>
        </pc:sldMkLst>
      </pc:sldChg>
    </pc:docChg>
  </pc:docChgLst>
  <pc:docChgLst>
    <pc:chgData name="Ryan Daniels" userId="S::rkd43@cam.ac.uk::aaa4fbe9-f474-4140-b10b-5257398ac308" providerId="AD" clId="Web-{EACFB940-4FFA-1501-DE49-47A44364621B}"/>
    <pc:docChg chg="modSld sldOrd">
      <pc:chgData name="Ryan Daniels" userId="S::rkd43@cam.ac.uk::aaa4fbe9-f474-4140-b10b-5257398ac308" providerId="AD" clId="Web-{EACFB940-4FFA-1501-DE49-47A44364621B}" dt="2024-05-13T16:01:53.863" v="472"/>
      <pc:docMkLst>
        <pc:docMk/>
      </pc:docMkLst>
      <pc:sldChg chg="modNotes">
        <pc:chgData name="Ryan Daniels" userId="S::rkd43@cam.ac.uk::aaa4fbe9-f474-4140-b10b-5257398ac308" providerId="AD" clId="Web-{EACFB940-4FFA-1501-DE49-47A44364621B}" dt="2024-05-13T15:33:58.872" v="305"/>
        <pc:sldMkLst>
          <pc:docMk/>
          <pc:sldMk cId="1582315303" sldId="278"/>
        </pc:sldMkLst>
      </pc:sldChg>
      <pc:sldChg chg="ord">
        <pc:chgData name="Ryan Daniels" userId="S::rkd43@cam.ac.uk::aaa4fbe9-f474-4140-b10b-5257398ac308" providerId="AD" clId="Web-{EACFB940-4FFA-1501-DE49-47A44364621B}" dt="2024-05-13T15:30:53.959" v="246"/>
        <pc:sldMkLst>
          <pc:docMk/>
          <pc:sldMk cId="816414837" sldId="285"/>
        </pc:sldMkLst>
      </pc:sldChg>
      <pc:sldChg chg="addSp delSp modSp modNotes">
        <pc:chgData name="Ryan Daniels" userId="S::rkd43@cam.ac.uk::aaa4fbe9-f474-4140-b10b-5257398ac308" providerId="AD" clId="Web-{EACFB940-4FFA-1501-DE49-47A44364621B}" dt="2024-05-13T16:01:53.863" v="472"/>
        <pc:sldMkLst>
          <pc:docMk/>
          <pc:sldMk cId="2632968660" sldId="288"/>
        </pc:sldMkLst>
      </pc:sldChg>
      <pc:sldChg chg="modNotes">
        <pc:chgData name="Ryan Daniels" userId="S::rkd43@cam.ac.uk::aaa4fbe9-f474-4140-b10b-5257398ac308" providerId="AD" clId="Web-{EACFB940-4FFA-1501-DE49-47A44364621B}" dt="2024-05-13T15:53:55.741" v="306"/>
        <pc:sldMkLst>
          <pc:docMk/>
          <pc:sldMk cId="1363420478" sldId="309"/>
        </pc:sldMkLst>
      </pc:sldChg>
      <pc:sldChg chg="addSp delSp modSp modNotes">
        <pc:chgData name="Ryan Daniels" userId="S::rkd43@cam.ac.uk::aaa4fbe9-f474-4140-b10b-5257398ac308" providerId="AD" clId="Web-{EACFB940-4FFA-1501-DE49-47A44364621B}" dt="2024-05-13T15:30:38.130" v="245"/>
        <pc:sldMkLst>
          <pc:docMk/>
          <pc:sldMk cId="685245523" sldId="313"/>
        </pc:sldMkLst>
      </pc:sldChg>
    </pc:docChg>
  </pc:docChgLst>
  <pc:docChgLst>
    <pc:chgData name="Ryan Daniels" userId="S::rkd43@cam.ac.uk::aaa4fbe9-f474-4140-b10b-5257398ac308" providerId="AD" clId="Web-{DE7698B9-63F3-F56D-5186-7201656B5161}"/>
    <pc:docChg chg="modSld">
      <pc:chgData name="Ryan Daniels" userId="S::rkd43@cam.ac.uk::aaa4fbe9-f474-4140-b10b-5257398ac308" providerId="AD" clId="Web-{DE7698B9-63F3-F56D-5186-7201656B5161}" dt="2025-07-30T11:37:23.536" v="18" actId="1076"/>
      <pc:docMkLst>
        <pc:docMk/>
      </pc:docMkLst>
      <pc:sldChg chg="modSp">
        <pc:chgData name="Ryan Daniels" userId="S::rkd43@cam.ac.uk::aaa4fbe9-f474-4140-b10b-5257398ac308" providerId="AD" clId="Web-{DE7698B9-63F3-F56D-5186-7201656B5161}" dt="2025-07-30T11:31:58.260" v="15" actId="1076"/>
        <pc:sldMkLst>
          <pc:docMk/>
          <pc:sldMk cId="2001042874" sldId="341"/>
        </pc:sldMkLst>
      </pc:sldChg>
      <pc:sldChg chg="modSp">
        <pc:chgData name="Ryan Daniels" userId="S::rkd43@cam.ac.uk::aaa4fbe9-f474-4140-b10b-5257398ac308" providerId="AD" clId="Web-{DE7698B9-63F3-F56D-5186-7201656B5161}" dt="2025-07-30T11:37:23.536" v="18" actId="1076"/>
        <pc:sldMkLst>
          <pc:docMk/>
          <pc:sldMk cId="3210375930" sldId="342"/>
        </pc:sldMkLst>
      </pc:sldChg>
    </pc:docChg>
  </pc:docChgLst>
  <pc:docChgLst>
    <pc:chgData name="Ryan Daniels" userId="S::rkd43@cam.ac.uk::aaa4fbe9-f474-4140-b10b-5257398ac308" providerId="AD" clId="Web-{B4089846-F04E-3CA9-2E37-6C668F816847}"/>
    <pc:docChg chg="modSld">
      <pc:chgData name="Ryan Daniels" userId="S::rkd43@cam.ac.uk::aaa4fbe9-f474-4140-b10b-5257398ac308" providerId="AD" clId="Web-{B4089846-F04E-3CA9-2E37-6C668F816847}" dt="2025-09-09T19:45:18.600" v="0" actId="1076"/>
      <pc:docMkLst>
        <pc:docMk/>
      </pc:docMkLst>
      <pc:sldChg chg="modSp">
        <pc:chgData name="Ryan Daniels" userId="S::rkd43@cam.ac.uk::aaa4fbe9-f474-4140-b10b-5257398ac308" providerId="AD" clId="Web-{B4089846-F04E-3CA9-2E37-6C668F816847}" dt="2025-09-09T19:45:18.600" v="0" actId="1076"/>
        <pc:sldMkLst>
          <pc:docMk/>
          <pc:sldMk cId="2186851107" sldId="304"/>
        </pc:sldMkLst>
        <pc:picChg chg="mod">
          <ac:chgData name="Ryan Daniels" userId="S::rkd43@cam.ac.uk::aaa4fbe9-f474-4140-b10b-5257398ac308" providerId="AD" clId="Web-{B4089846-F04E-3CA9-2E37-6C668F816847}" dt="2025-09-09T19:45:18.600" v="0" actId="1076"/>
          <ac:picMkLst>
            <pc:docMk/>
            <pc:sldMk cId="2186851107" sldId="304"/>
            <ac:picMk id="11" creationId="{49C5B48F-FAD9-D31F-C021-E9DEEF020C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9/9/2025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everybody for coming out today.</a:t>
            </a:r>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2887405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definition of an LLM is simply a high parameter model typically greater than hundreds of millions, trained on massive amounts of text to do some kind of text generation. Notice that I’ve said ”some kind of text prediction” because not all language models are built to do the same task. For example, GPT models are next token predictors, but BERT is a masked-language model. These tasks are also linked to their architecture types - decoder only, encoder only, etc.</a:t>
            </a:r>
          </a:p>
          <a:p>
            <a:endParaRPr lang="en-US" dirty="0"/>
          </a:p>
          <a:p>
            <a:r>
              <a:rPr lang="en-US" dirty="0"/>
              <a:t>Not all language models are chatbots – ChatGPT was not initially optimized for chatting. For ChatGPT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normal neural network</a:t>
            </a:r>
          </a:p>
        </p:txBody>
      </p:sp>
      <p:sp>
        <p:nvSpPr>
          <p:cNvPr id="4" name="Slide Number Placeholder 3"/>
          <p:cNvSpPr>
            <a:spLocks noGrp="1"/>
          </p:cNvSpPr>
          <p:nvPr>
            <p:ph type="sldNum" sz="quarter" idx="5"/>
          </p:nvPr>
        </p:nvSpPr>
        <p:spPr/>
        <p:txBody>
          <a:bodyPr/>
          <a:lstStyle/>
          <a:p>
            <a:fld id="{6184AF57-4BD4-7D48-A093-6530DDD8C062}" type="slidenum">
              <a:rPr lang="en-US" smtClean="0"/>
              <a:t>13</a:t>
            </a:fld>
            <a:endParaRPr lang="en-US"/>
          </a:p>
        </p:txBody>
      </p:sp>
    </p:spTree>
    <p:extLst>
      <p:ext uri="{BB962C8B-B14F-4D97-AF65-F5344CB8AC3E}">
        <p14:creationId xmlns:p14="http://schemas.microsoft.com/office/powerpoint/2010/main" val="1762184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sample from this latent distribution and generate NEW images. I cannot generate new images from the simply encodings alone.</a:t>
            </a:r>
          </a:p>
          <a:p>
            <a:endParaRPr lang="en-US" dirty="0"/>
          </a:p>
          <a:p>
            <a:r>
              <a:rPr lang="en-US" dirty="0"/>
              <a:t>BERT is an encoder only model – it’s job is to construct meaningful contextual representations of text. We will talk about BERT later.</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14</a:t>
            </a:fld>
            <a:endParaRPr lang="en-US"/>
          </a:p>
        </p:txBody>
      </p:sp>
    </p:spTree>
    <p:extLst>
      <p:ext uri="{BB962C8B-B14F-4D97-AF65-F5344CB8AC3E}">
        <p14:creationId xmlns:p14="http://schemas.microsoft.com/office/powerpoint/2010/main" val="2423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32</a:t>
            </a:fld>
            <a:endParaRPr lang="en-US"/>
          </a:p>
        </p:txBody>
      </p:sp>
    </p:spTree>
    <p:extLst>
      <p:ext uri="{BB962C8B-B14F-4D97-AF65-F5344CB8AC3E}">
        <p14:creationId xmlns:p14="http://schemas.microsoft.com/office/powerpoint/2010/main" val="1602284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36</a:t>
            </a:fld>
            <a:endParaRPr lang="en-US"/>
          </a:p>
        </p:txBody>
      </p:sp>
    </p:spTree>
    <p:extLst>
      <p:ext uri="{BB962C8B-B14F-4D97-AF65-F5344CB8AC3E}">
        <p14:creationId xmlns:p14="http://schemas.microsoft.com/office/powerpoint/2010/main" val="2630840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core components to understanding LLMs is the idea of an embedding. This is the act of taking a vector, so an array of numbers and transforming it into another vector, but with a different number of dimensions.</a:t>
            </a:r>
          </a:p>
          <a:p>
            <a:endParaRPr lang="en-US" dirty="0">
              <a:ea typeface="Calibri"/>
              <a:cs typeface="Calibri"/>
            </a:endParaRPr>
          </a:p>
          <a:p>
            <a:r>
              <a:rPr lang="en-US" dirty="0">
                <a:ea typeface="Calibri"/>
                <a:cs typeface="Calibri"/>
              </a:rPr>
              <a:t>A simple example would be a positional embedding. So you might assign a number to each entry in the vector based on it's position in the array.</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37</a:t>
            </a:fld>
            <a:endParaRPr lang="en-US"/>
          </a:p>
        </p:txBody>
      </p:sp>
    </p:spTree>
    <p:extLst>
      <p:ext uri="{BB962C8B-B14F-4D97-AF65-F5344CB8AC3E}">
        <p14:creationId xmlns:p14="http://schemas.microsoft.com/office/powerpoint/2010/main" val="97110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here is that direction in this space can encode semantic meaning.</a:t>
            </a:r>
          </a:p>
          <a:p>
            <a:endParaRPr lang="en-US" dirty="0"/>
          </a:p>
          <a:p>
            <a:r>
              <a:rPr lang="en-US" dirty="0"/>
              <a:t>The core goal of a transformer, is to adjust these embeddings, such that they do not simply encode a single word into a number, but instead encode a more sophisticated contextual meaning.</a:t>
            </a:r>
          </a:p>
          <a:p>
            <a:endParaRPr lang="en-US" dirty="0"/>
          </a:p>
          <a:p>
            <a:r>
              <a:rPr lang="en-US" dirty="0"/>
              <a:t>For example, we would want the contextual embedding of “bark” like a dog, to be very different to that for “bark” on a tree.</a:t>
            </a:r>
          </a:p>
          <a:p>
            <a:endParaRPr lang="en-US" dirty="0"/>
          </a:p>
          <a:p>
            <a:r>
              <a:rPr lang="en-US" dirty="0"/>
              <a:t>Attention Blocks calculate: what do I need to add to the static embedding, in order to move it to the context specific embedding?</a:t>
            </a:r>
          </a:p>
          <a:p>
            <a:endParaRPr lang="en-US" dirty="0"/>
          </a:p>
          <a:p>
            <a:r>
              <a:rPr lang="en-US" dirty="0"/>
              <a:t>Let’s have a look at how this works…</a:t>
            </a:r>
          </a:p>
        </p:txBody>
      </p:sp>
      <p:sp>
        <p:nvSpPr>
          <p:cNvPr id="4" name="Slide Number Placeholder 3"/>
          <p:cNvSpPr>
            <a:spLocks noGrp="1"/>
          </p:cNvSpPr>
          <p:nvPr>
            <p:ph type="sldNum" sz="quarter" idx="5"/>
          </p:nvPr>
        </p:nvSpPr>
        <p:spPr/>
        <p:txBody>
          <a:bodyPr/>
          <a:lstStyle/>
          <a:p>
            <a:fld id="{6184AF57-4BD4-7D48-A093-6530DDD8C062}" type="slidenum">
              <a:rPr lang="en-US" smtClean="0"/>
              <a:t>38</a:t>
            </a:fld>
            <a:endParaRPr lang="en-US"/>
          </a:p>
        </p:txBody>
      </p:sp>
    </p:spTree>
    <p:extLst>
      <p:ext uri="{BB962C8B-B14F-4D97-AF65-F5344CB8AC3E}">
        <p14:creationId xmlns:p14="http://schemas.microsoft.com/office/powerpoint/2010/main" val="3903937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Attention Heads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First you have some input text presented in the form of tokens. This is the </a:t>
            </a:r>
            <a:r>
              <a:rPr lang="en-GB" b="0" i="1" dirty="0">
                <a:solidFill>
                  <a:srgbClr val="83D6C5"/>
                </a:solidFill>
                <a:effectLst/>
                <a:latin typeface="Menlo" panose="020B0609030804020204" pitchFamily="49" charset="0"/>
              </a:rPr>
              <a:t>_context_</a:t>
            </a:r>
            <a:r>
              <a:rPr lang="en-GB" b="0" dirty="0">
                <a:solidFill>
                  <a:srgbClr val="D6D6DD"/>
                </a:solidFill>
                <a:effectLst/>
                <a:latin typeface="Menlo" panose="020B0609030804020204" pitchFamily="49" charset="0"/>
              </a:rPr>
              <a:t>. The goal is as follows: given the context of length $n$, what is the $n+</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token.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We take the sequence of tokens, and embedded them into a high-dimensional space. Each token in the context has its own embedding: $E_</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E_</a:t>
            </a:r>
            <a:r>
              <a:rPr lang="en-GB" b="0" dirty="0">
                <a:solidFill>
                  <a:srgbClr val="EBC88D"/>
                </a:solidFill>
                <a:effectLst/>
                <a:latin typeface="Menlo" panose="020B0609030804020204" pitchFamily="49" charset="0"/>
              </a:rPr>
              <a:t>2</a:t>
            </a:r>
            <a:r>
              <a:rPr lang="en-GB" b="0" dirty="0">
                <a:solidFill>
                  <a:srgbClr val="D6D6DD"/>
                </a:solidFill>
                <a:effectLst/>
                <a:latin typeface="Menlo" panose="020B0609030804020204" pitchFamily="49" charset="0"/>
              </a:rPr>
              <a:t>, ..., </a:t>
            </a:r>
            <a:r>
              <a:rPr lang="en-GB" b="0" dirty="0" err="1">
                <a:solidFill>
                  <a:srgbClr val="D6D6DD"/>
                </a:solidFill>
                <a:effectLst/>
                <a:latin typeface="Menlo" panose="020B0609030804020204" pitchFamily="49" charset="0"/>
              </a:rPr>
              <a:t>E_n</a:t>
            </a:r>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These embeddings are then </a:t>
            </a:r>
            <a:r>
              <a:rPr lang="en-GB" b="0" dirty="0" err="1">
                <a:solidFill>
                  <a:srgbClr val="D6D6DD"/>
                </a:solidFill>
                <a:effectLst/>
                <a:latin typeface="Menlo" panose="020B0609030804020204" pitchFamily="49" charset="0"/>
              </a:rPr>
              <a:t>multipled</a:t>
            </a:r>
            <a:r>
              <a:rPr lang="en-GB" b="0" dirty="0">
                <a:solidFill>
                  <a:srgbClr val="D6D6DD"/>
                </a:solidFill>
                <a:effectLst/>
                <a:latin typeface="Menlo" panose="020B0609030804020204" pitchFamily="49" charset="0"/>
              </a:rPr>
              <a:t> by three weight matrices: $W_Q$, $W_K$, and $W_V$, to give the query, key, and value vectors: $</a:t>
            </a:r>
            <a:r>
              <a:rPr lang="en-GB" b="0" dirty="0" err="1">
                <a:solidFill>
                  <a:srgbClr val="D6D6DD"/>
                </a:solidFill>
                <a:effectLst/>
                <a:latin typeface="Menlo" panose="020B0609030804020204" pitchFamily="49" charset="0"/>
              </a:rPr>
              <a:t>Q_i</a:t>
            </a:r>
            <a:r>
              <a:rPr lang="en-GB" b="0" dirty="0">
                <a:solidFill>
                  <a:srgbClr val="D6D6DD"/>
                </a:solidFill>
                <a:effectLst/>
                <a:latin typeface="Menlo" panose="020B0609030804020204" pitchFamily="49" charset="0"/>
              </a:rPr>
              <a:t>$, $</a:t>
            </a:r>
            <a:r>
              <a:rPr lang="en-GB" b="0" dirty="0" err="1">
                <a:solidFill>
                  <a:srgbClr val="D6D6DD"/>
                </a:solidFill>
                <a:effectLst/>
                <a:latin typeface="Menlo" panose="020B0609030804020204" pitchFamily="49" charset="0"/>
              </a:rPr>
              <a:t>K_i</a:t>
            </a:r>
            <a:r>
              <a:rPr lang="en-GB" b="0" dirty="0">
                <a:solidFill>
                  <a:srgbClr val="D6D6DD"/>
                </a:solidFill>
                <a:effectLst/>
                <a:latin typeface="Menlo" panose="020B0609030804020204" pitchFamily="49" charset="0"/>
              </a:rPr>
              <a:t>$, and $</a:t>
            </a:r>
            <a:r>
              <a:rPr lang="en-GB" b="0" dirty="0" err="1">
                <a:solidFill>
                  <a:srgbClr val="D6D6DD"/>
                </a:solidFill>
                <a:effectLst/>
                <a:latin typeface="Menlo" panose="020B0609030804020204" pitchFamily="49" charset="0"/>
              </a:rPr>
              <a:t>V_i</a:t>
            </a:r>
            <a:r>
              <a:rPr lang="en-GB" b="0" dirty="0">
                <a:solidFill>
                  <a:srgbClr val="D6D6DD"/>
                </a:solidFill>
                <a:effectLst/>
                <a:latin typeface="Menlo" panose="020B0609030804020204" pitchFamily="49" charset="0"/>
              </a:rPr>
              <a:t>$ respectively.</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Take an example of a noun that might appear in a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```python</a:t>
            </a:r>
          </a:p>
          <a:p>
            <a:r>
              <a:rPr lang="en-GB" b="0" dirty="0">
                <a:solidFill>
                  <a:srgbClr val="D6D6DD"/>
                </a:solidFill>
                <a:effectLst/>
                <a:latin typeface="Menlo" panose="020B0609030804020204" pitchFamily="49" charset="0"/>
              </a:rPr>
              <a:t>see that girl run</a:t>
            </a:r>
          </a:p>
          <a:p>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this case, the noun is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We would hope that the query matrix might map embeddings of nouns into certain directions that might encode the idea of looking for associated verbs in other positions of the sentence.</a:t>
            </a:r>
          </a:p>
          <a:p>
            <a:endParaRPr lang="en-US" dirty="0"/>
          </a:p>
          <a:p>
            <a:r>
              <a:rPr lang="en-GB" b="0" dirty="0">
                <a:solidFill>
                  <a:srgbClr val="D6D6DD"/>
                </a:solidFill>
                <a:effectLst/>
                <a:latin typeface="Menlo" panose="020B0609030804020204" pitchFamily="49" charset="0"/>
              </a:rPr>
              <a:t>You can think of the query as each token asking questions of every other word, and the key giving the answer to that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Going back to our girl example, the question is: "Are there any words that describe what that girl is doing?", and the embedding for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answers that question.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What does that actually look like though? To measure how well a key matches a query, you take a dot product between each Q and each K.</a:t>
            </a:r>
          </a:p>
          <a:p>
            <a:endParaRPr lang="en-US" dirty="0"/>
          </a:p>
          <a:p>
            <a:r>
              <a:rPr lang="en-GB" b="0" dirty="0">
                <a:solidFill>
                  <a:srgbClr val="D6D6DD"/>
                </a:solidFill>
                <a:effectLst/>
                <a:latin typeface="Menlo" panose="020B0609030804020204" pitchFamily="49" charset="0"/>
              </a:rPr>
              <a:t>We would actually like these values to form a probability distribution, so we apply a </a:t>
            </a:r>
            <a:r>
              <a:rPr lang="en-GB" b="0" dirty="0" err="1">
                <a:solidFill>
                  <a:srgbClr val="D6D6DD"/>
                </a:solidFill>
                <a:effectLst/>
                <a:latin typeface="Menlo" panose="020B0609030804020204" pitchFamily="49" charset="0"/>
              </a:rPr>
              <a:t>softmax</a:t>
            </a:r>
            <a:r>
              <a:rPr lang="en-GB" b="0" dirty="0">
                <a:solidFill>
                  <a:srgbClr val="D6D6DD"/>
                </a:solidFill>
                <a:effectLst/>
                <a:latin typeface="Menlo" panose="020B0609030804020204" pitchFamily="49" charset="0"/>
              </a:rPr>
              <a:t> function after normalizing the token relevance by $</a:t>
            </a:r>
            <a:r>
              <a:rPr lang="en-GB" b="0" dirty="0">
                <a:solidFill>
                  <a:srgbClr val="82D2CE"/>
                </a:solidFill>
                <a:effectLst/>
                <a:latin typeface="Menlo" panose="020B0609030804020204" pitchFamily="49" charset="0"/>
              </a:rPr>
              <a:t>\</a:t>
            </a:r>
            <a:r>
              <a:rPr lang="en-GB" b="0" dirty="0">
                <a:solidFill>
                  <a:srgbClr val="EFB080"/>
                </a:solidFill>
                <a:effectLst/>
                <a:latin typeface="Menlo" panose="020B0609030804020204" pitchFamily="49" charset="0"/>
              </a:rPr>
              <a:t>sqrt</a:t>
            </a:r>
            <a:r>
              <a:rPr lang="en-GB" b="0" dirty="0">
                <a:solidFill>
                  <a:srgbClr val="D6D6DD"/>
                </a:solidFill>
                <a:effectLst/>
                <a:latin typeface="Menlo" panose="020B0609030804020204" pitchFamily="49" charset="0"/>
              </a:rPr>
              <a:t>{d}$ in order to control gradients.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Now we need to update the original embeddings, updated the words to indicate how they were relevant to other words. We use the value weight matrix. This is like saying: if this word is relevant to adjusting the meaning of some other word, what do I need to add to the other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So in the example above looking at nouns and verbs: </a:t>
            </a:r>
            <a:r>
              <a:rPr lang="en-GB" b="0" i="1" dirty="0">
                <a:solidFill>
                  <a:srgbClr val="83D6C5"/>
                </a:solidFill>
                <a:effectLst/>
                <a:latin typeface="Menlo" panose="020B0609030804020204" pitchFamily="49" charset="0"/>
              </a:rPr>
              <a:t>_what do I need to add to the concept of girl in order to get the concept of a running girl?</a:t>
            </a:r>
            <a:endParaRPr lang="en-GB" b="0" dirty="0">
              <a:solidFill>
                <a:srgbClr val="D6D6DD"/>
              </a:solidFill>
              <a:effectLst/>
              <a:latin typeface="Menlo" panose="020B0609030804020204" pitchFamily="49" charset="0"/>
            </a:endParaRPr>
          </a:p>
          <a:p>
            <a:endParaRPr lang="en-US" dirty="0"/>
          </a:p>
          <a:p>
            <a:r>
              <a:rPr lang="en-GB" b="0" dirty="0">
                <a:solidFill>
                  <a:srgbClr val="D6D6DD"/>
                </a:solidFill>
                <a:effectLst/>
                <a:latin typeface="Menlo" panose="020B0609030804020204" pitchFamily="49" charset="0"/>
              </a:rPr>
              <a:t>In the simple example above, we can focus on the word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Attention is essentially the process of finding which words correlate highly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One attention layer may correlate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since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is the pronoun associated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However, another attention layer might correlate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highly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since this particular layer may be on the look out for verbs that describe the subject of the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This is somewhat analogous to learning convolutional layers in a vision model. We can hard-code certain feature detection kernel into the model - one for horizontal edges, one for vertical edges, etc. - but it is far more effective to let the model learn these kernels. Similarly, we can think of different attention layers as learning different "features" of the language that it has been fed.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Just as with vision models, which typically learn different features of the images they are trained on, different heads and layers of a language model tend to specialise in capturing different information. In particular, lower layers might capture more local, syntactic features, while higher layers might capture more global, semantic relationships.</a:t>
            </a:r>
          </a:p>
          <a:p>
            <a:endParaRPr lang="en-US" dirty="0"/>
          </a:p>
          <a:p>
            <a:endParaRPr lang="en-US" dirty="0"/>
          </a:p>
          <a:p>
            <a:r>
              <a:rPr lang="en-US" dirty="0"/>
              <a:t>We aren’t going to focus too much on this, but the core idea behind all of the models that you see and hear about today, is this – self attention.</a:t>
            </a:r>
          </a:p>
          <a:p>
            <a:endParaRPr lang="en-US" dirty="0"/>
          </a:p>
          <a:p>
            <a:r>
              <a:rPr lang="en-US" dirty="0"/>
              <a:t>The example sentence we use here is “see that girl run”, and we focus in particular on the word “that”, but in reality, this all happens simultaneously.</a:t>
            </a:r>
          </a:p>
          <a:p>
            <a:endParaRPr lang="en-US" dirty="0"/>
          </a:p>
          <a:p>
            <a:r>
              <a:rPr lang="en-US" dirty="0"/>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a:t>
            </a:r>
          </a:p>
          <a:p>
            <a:endParaRPr lang="en-US" dirty="0"/>
          </a:p>
          <a:p>
            <a:r>
              <a:rPr lang="en-US" dirty="0"/>
              <a:t>The heart of attention are these three matrices: the Query, the Key, the Value.</a:t>
            </a:r>
          </a:p>
          <a:p>
            <a:endParaRPr lang="en-US" dirty="0"/>
          </a:p>
          <a:p>
            <a:r>
              <a:rPr lang="en-US" dirty="0"/>
              <a:t>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dirty="0"/>
          </a:p>
          <a:p>
            <a:r>
              <a:rPr lang="en-US" dirty="0"/>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dirty="0" err="1"/>
              <a:t>softmax</a:t>
            </a:r>
            <a:r>
              <a:rPr lang="en-US" dirty="0"/>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dirty="0"/>
          </a:p>
          <a:p>
            <a:r>
              <a:rPr lang="en-US" dirty="0"/>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39</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the Query vector as the word girl asking questions of the surrounding tokens. The keys therefore are answering those queries, and the game is, see how closely my query matches my key. This gives a score of how relevant the other words are to updating the contextual meaning of every other word.</a:t>
            </a:r>
          </a:p>
          <a:p>
            <a:endParaRPr lang="en-US" dirty="0"/>
          </a:p>
          <a:p>
            <a:r>
              <a:rPr lang="en-US" dirty="0"/>
              <a:t>We want to then say, well ok, what probability should I assign to each word. In other words, I want a weight sum. So I’m not going to apply a </a:t>
            </a:r>
            <a:r>
              <a:rPr lang="en-US" dirty="0" err="1"/>
              <a:t>softmax</a:t>
            </a:r>
            <a:r>
              <a:rPr lang="en-US" dirty="0"/>
              <a:t> function across the columns. The </a:t>
            </a:r>
            <a:r>
              <a:rPr lang="en-US" dirty="0" err="1"/>
              <a:t>Softmax</a:t>
            </a:r>
            <a:r>
              <a:rPr lang="en-US" dirty="0"/>
              <a:t> function normalizes a bunch a values so that they all add up to 1.</a:t>
            </a:r>
          </a:p>
        </p:txBody>
      </p:sp>
      <p:sp>
        <p:nvSpPr>
          <p:cNvPr id="4" name="Slide Number Placeholder 3"/>
          <p:cNvSpPr>
            <a:spLocks noGrp="1"/>
          </p:cNvSpPr>
          <p:nvPr>
            <p:ph type="sldNum" sz="quarter" idx="5"/>
          </p:nvPr>
        </p:nvSpPr>
        <p:spPr/>
        <p:txBody>
          <a:bodyPr/>
          <a:lstStyle/>
          <a:p>
            <a:fld id="{6184AF57-4BD4-7D48-A093-6530DDD8C062}" type="slidenum">
              <a:rPr lang="en-US" smtClean="0"/>
              <a:t>40</a:t>
            </a:fld>
            <a:endParaRPr lang="en-US"/>
          </a:p>
        </p:txBody>
      </p:sp>
    </p:spTree>
    <p:extLst>
      <p:ext uri="{BB962C8B-B14F-4D97-AF65-F5344CB8AC3E}">
        <p14:creationId xmlns:p14="http://schemas.microsoft.com/office/powerpoint/2010/main" val="2850495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the V matrix does is says OK, you’ve given me a bunch of numbers which say how important each word is to every other word. But remember the goal is to adjust the embeddings in embedding space so as to represent the contextual information – </a:t>
            </a:r>
            <a:r>
              <a:rPr lang="en-US" dirty="0" err="1"/>
              <a:t>i.e</a:t>
            </a:r>
            <a:r>
              <a:rPr lang="en-US" dirty="0"/>
              <a:t> to shift the embedding away from the static embedding. The V matrix says, ”OK, so how much do I need to add?”</a:t>
            </a:r>
          </a:p>
        </p:txBody>
      </p:sp>
      <p:sp>
        <p:nvSpPr>
          <p:cNvPr id="4" name="Slide Number Placeholder 3"/>
          <p:cNvSpPr>
            <a:spLocks noGrp="1"/>
          </p:cNvSpPr>
          <p:nvPr>
            <p:ph type="sldNum" sz="quarter" idx="5"/>
          </p:nvPr>
        </p:nvSpPr>
        <p:spPr/>
        <p:txBody>
          <a:bodyPr/>
          <a:lstStyle/>
          <a:p>
            <a:fld id="{FE27E4C1-A6EC-8946-BBCD-755D8945F25F}" type="slidenum">
              <a:rPr lang="en-US" smtClean="0"/>
              <a:t>41</a:t>
            </a:fld>
            <a:endParaRPr lang="en-US"/>
          </a:p>
        </p:txBody>
      </p:sp>
    </p:spTree>
    <p:extLst>
      <p:ext uri="{BB962C8B-B14F-4D97-AF65-F5344CB8AC3E}">
        <p14:creationId xmlns:p14="http://schemas.microsoft.com/office/powerpoint/2010/main" val="2426338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an introduction to the Accelerate </a:t>
            </a:r>
            <a:r>
              <a:rPr lang="en-US" err="1"/>
              <a:t>programme</a:t>
            </a:r>
            <a:r>
              <a:rPr lang="en-US"/>
              <a:t>.</a:t>
            </a:r>
          </a:p>
          <a:p>
            <a:endParaRPr lang="en-US"/>
          </a:p>
          <a:p>
            <a:r>
              <a:rPr lang="en-US"/>
              <a:t>Introduction to LLMs – </a:t>
            </a:r>
          </a:p>
          <a:p>
            <a:r>
              <a:rPr lang="en-US"/>
              <a:t>- how do they work?</a:t>
            </a:r>
          </a:p>
          <a:p>
            <a:r>
              <a:rPr lang="en-US"/>
              <a:t>- how are they trained? Pretraining.</a:t>
            </a:r>
          </a:p>
          <a:p>
            <a:r>
              <a:rPr lang="en-US"/>
              <a:t>- what can we use them for.</a:t>
            </a:r>
          </a:p>
          <a:p>
            <a:r>
              <a:rPr lang="en-US"/>
              <a:t>- Caveats and popular opinion</a:t>
            </a:r>
          </a:p>
          <a:p>
            <a:endParaRPr lang="en-US"/>
          </a:p>
          <a:p>
            <a:r>
              <a:rPr lang="en-US"/>
              <a:t>What’s out there:</a:t>
            </a:r>
          </a:p>
          <a:p>
            <a:r>
              <a:rPr lang="en-US"/>
              <a:t>- Where can you get models from?</a:t>
            </a:r>
          </a:p>
          <a:p>
            <a:r>
              <a:rPr lang="en-US"/>
              <a:t>- What does </a:t>
            </a:r>
            <a:r>
              <a:rPr lang="en-US" err="1"/>
              <a:t>OpenAI</a:t>
            </a:r>
            <a:r>
              <a:rPr lang="en-US"/>
              <a:t> have on offer?</a:t>
            </a:r>
          </a:p>
          <a:p>
            <a:r>
              <a:rPr lang="en-US"/>
              <a:t>- Open source vs closed source.</a:t>
            </a:r>
          </a:p>
          <a:p>
            <a:r>
              <a:rPr lang="en-US"/>
              <a:t>- No code solutions</a:t>
            </a:r>
          </a:p>
          <a:p>
            <a:endParaRPr lang="en-US"/>
          </a:p>
          <a:p>
            <a:r>
              <a:rPr lang="en-US"/>
              <a:t>Fine-tuning and quantization</a:t>
            </a:r>
          </a:p>
          <a:p>
            <a:r>
              <a:rPr lang="en-US"/>
              <a:t>- Methods of fine-tuning</a:t>
            </a:r>
          </a:p>
          <a:p>
            <a:r>
              <a:rPr lang="en-US"/>
              <a:t>    - RAG</a:t>
            </a:r>
          </a:p>
          <a:p>
            <a:r>
              <a:rPr lang="en-US"/>
              <a:t>    - Instruction tuning</a:t>
            </a:r>
          </a:p>
          <a:p>
            <a:r>
              <a:rPr lang="en-US"/>
              <a:t>    - Other tasks</a:t>
            </a:r>
          </a:p>
          <a:p>
            <a:endParaRPr lang="en-US"/>
          </a:p>
          <a:p>
            <a:r>
              <a:rPr lang="en-US"/>
              <a:t>APIs</a:t>
            </a:r>
          </a:p>
          <a:p>
            <a:r>
              <a:rPr lang="en-US"/>
              <a:t>– How to use the </a:t>
            </a:r>
            <a:r>
              <a:rPr lang="en-US" err="1"/>
              <a:t>HuggingFace</a:t>
            </a:r>
            <a:r>
              <a:rPr lang="en-US"/>
              <a:t> API.</a:t>
            </a:r>
          </a:p>
          <a:p>
            <a:r>
              <a:rPr lang="en-US"/>
              <a:t>- How to use the </a:t>
            </a:r>
            <a:r>
              <a:rPr lang="en-US" err="1"/>
              <a:t>OpenAI</a:t>
            </a:r>
            <a:r>
              <a:rPr lang="en-US"/>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42</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about what we want to do now. If we want some kind of token prediction, then we need to ask: what is the most probable next token in this sequence? But to do that, we need to find probabilities of all tokens! So, the problem of next token prediction can be framed as ”Given the context, what is the most likely next token”.</a:t>
            </a:r>
          </a:p>
          <a:p>
            <a:endParaRPr lang="en-US" dirty="0"/>
          </a:p>
          <a:p>
            <a:endParaRPr lang="en-US" dirty="0"/>
          </a:p>
          <a:p>
            <a:r>
              <a:rPr lang="en-US" dirty="0"/>
              <a:t>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a:t>
            </a:r>
          </a:p>
          <a:p>
            <a:endParaRPr lang="en-US" dirty="0"/>
          </a:p>
          <a:p>
            <a:r>
              <a:rPr lang="en-US" dirty="0"/>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 In fact, what that does is act directly on the </a:t>
            </a:r>
            <a:r>
              <a:rPr lang="en-US" dirty="0" err="1"/>
              <a:t>Softmax</a:t>
            </a:r>
            <a:r>
              <a:rPr lang="en-US" dirty="0"/>
              <a:t> function itself. When T is higher, more weight is given to the lower values. We then use Nucleus sampling to draw values from this. Typically, during training, T is fixed at 1.</a:t>
            </a:r>
          </a:p>
          <a:p>
            <a:endParaRPr lang="en-US" dirty="0"/>
          </a:p>
          <a:p>
            <a:r>
              <a:rPr lang="en-US" dirty="0"/>
              <a:t>We’ve looked in a little bit of detail at how they work, but essentially, LLMs are a series of matrix multiplications outputting a probability distribution, and the rest is just implementation details. That’s it. </a:t>
            </a:r>
          </a:p>
          <a:p>
            <a:endParaRPr lang="en-US" dirty="0"/>
          </a:p>
          <a:p>
            <a:r>
              <a:rPr lang="en-US" dirty="0"/>
              <a:t>The real issue is that you need </a:t>
            </a:r>
            <a:r>
              <a:rPr lang="en-US" b="1" i="1" dirty="0"/>
              <a:t>a lot </a:t>
            </a:r>
            <a:r>
              <a:rPr lang="en-US" dirty="0"/>
              <a:t>of text to do this well. Approximately 10TB worth of text to be precise.</a:t>
            </a:r>
          </a:p>
          <a:p>
            <a:endParaRPr lang="en-US" dirty="0"/>
          </a:p>
          <a:p>
            <a:r>
              <a:rPr lang="en-US" dirty="0"/>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43</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dirty="0"/>
              <a:t>The Pile, a </a:t>
            </a:r>
            <a:r>
              <a:rPr lang="en-US" dirty="0" err="1"/>
              <a:t>nearlyt</a:t>
            </a:r>
            <a:r>
              <a:rPr lang="en-US" dirty="0"/>
              <a:t> 900GB text database.</a:t>
            </a:r>
          </a:p>
          <a:p>
            <a:r>
              <a:rPr lang="en-US" dirty="0"/>
              <a:t>- Common Crawl (46% is English, and every other language is below 6%). It includes </a:t>
            </a:r>
            <a:r>
              <a:rPr lang="en-US" dirty="0" err="1"/>
              <a:t>copyrited</a:t>
            </a:r>
            <a:r>
              <a:rPr lang="en-US" dirty="0"/>
              <a:t> materials</a:t>
            </a:r>
          </a:p>
          <a:p>
            <a:r>
              <a:rPr lang="en-US" dirty="0"/>
              <a:t>- Stack exchange,</a:t>
            </a:r>
          </a:p>
          <a:p>
            <a:r>
              <a:rPr lang="en-US" dirty="0"/>
              <a:t>- </a:t>
            </a:r>
            <a:r>
              <a:rPr lang="en-US" dirty="0" err="1"/>
              <a:t>ArXiv</a:t>
            </a:r>
            <a:endParaRPr lang="en-US" dirty="0"/>
          </a:p>
          <a:p>
            <a:r>
              <a:rPr lang="en-US" dirty="0"/>
              <a:t>- GitHub</a:t>
            </a:r>
          </a:p>
          <a:p>
            <a:r>
              <a:rPr lang="en-US" dirty="0"/>
              <a:t>- PubMed</a:t>
            </a:r>
          </a:p>
          <a:p>
            <a:r>
              <a:rPr lang="en-US" dirty="0"/>
              <a:t>- Wikipedia</a:t>
            </a:r>
          </a:p>
          <a:p>
            <a:r>
              <a:rPr lang="en-US" dirty="0"/>
              <a:t>- YouTube subtitles and comments</a:t>
            </a:r>
          </a:p>
          <a:p>
            <a:r>
              <a:rPr lang="en-US" dirty="0"/>
              <a:t>- Reddit</a:t>
            </a:r>
          </a:p>
          <a:p>
            <a:endParaRPr lang="en-US" dirty="0"/>
          </a:p>
          <a:p>
            <a:r>
              <a:rPr lang="en-US" dirty="0"/>
              <a:t>If anyone has frequented the YouTube comment section at any point or reddit in general, you can see how problematic this might be. If anyone interacted with the earlier versions of GPT-3, it was really quite unconstrained. (back in September 2021)</a:t>
            </a:r>
          </a:p>
          <a:p>
            <a:endParaRPr lang="en-US" dirty="0"/>
          </a:p>
          <a:p>
            <a:r>
              <a:rPr lang="en-US" dirty="0"/>
              <a:t>For Llama-2 this required 6,000 A100s for 12 days, which would have cost about $2M (not including the cost of the A100s, which are about 15-20k USD apiece…).</a:t>
            </a:r>
          </a:p>
          <a:p>
            <a:endParaRPr lang="en-US" dirty="0"/>
          </a:p>
          <a:p>
            <a:r>
              <a:rPr lang="en-US" dirty="0"/>
              <a:t>But this is only a small part of the dataset. Llama was trained on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dirty="0"/>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46</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dirty="0"/>
              <a:t>A good way to understand the scale of the training data is to consider the </a:t>
            </a:r>
            <a:r>
              <a:rPr lang="en-US" dirty="0" err="1"/>
              <a:t>Bibliotik</a:t>
            </a:r>
            <a:r>
              <a:rPr lang="en-US" dirty="0"/>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 </a:t>
            </a:r>
          </a:p>
          <a:p>
            <a:endParaRPr lang="en-US" dirty="0"/>
          </a:p>
          <a:p>
            <a:r>
              <a:rPr lang="en-US" dirty="0"/>
              <a:t>This process is called pretraining.</a:t>
            </a:r>
          </a:p>
          <a:p>
            <a:endParaRPr lang="en-US" dirty="0"/>
          </a:p>
          <a:p>
            <a:r>
              <a:rPr lang="en-US" dirty="0"/>
              <a:t>But how do you get something like ChatGPT? By a process called fine-tuning…</a:t>
            </a:r>
          </a:p>
          <a:p>
            <a:endParaRPr lang="en-US" dirty="0"/>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47</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However, this metaphor does have its limitations, and it might be slightly misleading to think of ChatGPT as a form of lossy compression and then decompression at inference time (as is used in images or videos for example). This kind of compression is usually called lossy because some information is lost along the way. One strategy of controlling for this loss is to apply interpolation.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One simple way to compress an image would be to take every other pixel only. Then during decompression, you can interpolate what the missing pixel is by taking the average value. We can think of LLMs as compressing the internet, and then during inference there is a similar type of interpolation happening.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 inclination is to think that the model has learned the collective works of Shakespeare, and then during the generative stages somehow interpolating in between in some way. However, this may not be happening. There is research to suggest that [</a:t>
            </a:r>
            <a:r>
              <a:rPr lang="en-GB" b="0" dirty="0">
                <a:solidFill>
                  <a:srgbClr val="AAA0FA"/>
                </a:solidFill>
                <a:effectLst/>
                <a:latin typeface="Menlo" panose="020B0609030804020204" pitchFamily="49" charset="0"/>
              </a:rPr>
              <a:t>interpolation at very high dimensions is equivalent to extrapolation</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/abs/2110.09485</a:t>
            </a:r>
            <a:r>
              <a:rPr lang="en-GB" b="0" dirty="0">
                <a:solidFill>
                  <a:srgbClr val="D6D6DD"/>
                </a:solidFill>
                <a:effectLst/>
                <a:latin typeface="Menlo" panose="020B0609030804020204" pitchFamily="49" charset="0"/>
              </a:rPr>
              <a:t>). When we are working in very many dimensions the intuitions that we have can break down. So this analogy of decompression might be unhelpful.</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48</a:t>
            </a:fld>
            <a:endParaRPr lang="en-US"/>
          </a:p>
        </p:txBody>
      </p:sp>
    </p:spTree>
    <p:extLst>
      <p:ext uri="{BB962C8B-B14F-4D97-AF65-F5344CB8AC3E}">
        <p14:creationId xmlns:p14="http://schemas.microsoft.com/office/powerpoint/2010/main" val="605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Typically, we represent parameters, dataset size, compute cost, and loss as $N$, $D$, $C$, and $L$. And the scaling laws that related them are called the [</a:t>
            </a:r>
            <a:r>
              <a:rPr lang="en-GB" b="0" dirty="0">
                <a:solidFill>
                  <a:srgbClr val="AAA0FA"/>
                </a:solidFill>
                <a:effectLst/>
                <a:latin typeface="Menlo" panose="020B0609030804020204" pitchFamily="49" charset="0"/>
              </a:rPr>
              <a:t>Chinchilla Scaling Laws</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/abs/2203.15556</a:t>
            </a:r>
            <a:r>
              <a:rPr lang="en-GB" b="0" dirty="0">
                <a:solidFill>
                  <a:srgbClr val="D6D6DD"/>
                </a:solidFill>
                <a:effectLst/>
                <a:latin typeface="Menlo" panose="020B0609030804020204" pitchFamily="49" charset="0"/>
              </a:rPr>
              <a:t>), introduced by Google DeepMind in 2022.</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49</a:t>
            </a:fld>
            <a:endParaRPr lang="en-US"/>
          </a:p>
        </p:txBody>
      </p:sp>
    </p:spTree>
    <p:extLst>
      <p:ext uri="{BB962C8B-B14F-4D97-AF65-F5344CB8AC3E}">
        <p14:creationId xmlns:p14="http://schemas.microsoft.com/office/powerpoint/2010/main" val="459644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Emergence</a:t>
            </a:r>
          </a:p>
          <a:p>
            <a:r>
              <a:rPr lang="en-GB" b="0" dirty="0">
                <a:solidFill>
                  <a:srgbClr val="D6D6DD"/>
                </a:solidFill>
                <a:effectLst/>
                <a:latin typeface="Menlo" panose="020B0609030804020204" pitchFamily="49" charset="0"/>
              </a:rPr>
              <a:t>Without getting too philosophical - emergence has two flavours: </a:t>
            </a:r>
            <a:r>
              <a:rPr lang="en-GB" b="0" i="1" dirty="0">
                <a:solidFill>
                  <a:srgbClr val="83D6C5"/>
                </a:solidFill>
                <a:effectLst/>
                <a:latin typeface="Menlo" panose="020B0609030804020204" pitchFamily="49" charset="0"/>
              </a:rPr>
              <a:t>_strong_</a:t>
            </a:r>
            <a:r>
              <a:rPr lang="en-GB" b="0" dirty="0">
                <a:solidFill>
                  <a:srgbClr val="D6D6DD"/>
                </a:solidFill>
                <a:effectLst/>
                <a:latin typeface="Menlo" panose="020B0609030804020204" pitchFamily="49" charset="0"/>
              </a:rPr>
              <a:t> and </a:t>
            </a:r>
            <a:r>
              <a:rPr lang="en-GB" b="0" i="1" dirty="0">
                <a:solidFill>
                  <a:srgbClr val="83D6C5"/>
                </a:solidFill>
                <a:effectLst/>
                <a:latin typeface="Menlo" panose="020B0609030804020204" pitchFamily="49" charset="0"/>
              </a:rPr>
              <a:t>_weak_</a:t>
            </a:r>
            <a:r>
              <a:rPr lang="en-GB" b="0" dirty="0">
                <a:solidFill>
                  <a:srgbClr val="D6D6DD"/>
                </a:solidFill>
                <a:effectLst/>
                <a:latin typeface="Menlo" panose="020B0609030804020204" pitchFamily="49" charset="0"/>
              </a:rPr>
              <a:t>, and can be summarised as the following</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**Weak Emergence**</a:t>
            </a:r>
            <a:r>
              <a:rPr lang="en-GB" b="0" dirty="0">
                <a:solidFill>
                  <a:srgbClr val="D6D6DD"/>
                </a:solidFill>
                <a:effectLst/>
                <a:latin typeface="Menlo" panose="020B0609030804020204" pitchFamily="49" charset="0"/>
              </a:rPr>
              <a:t> Weak emergence is when some newly observed property of a system is a result of the smaller, </a:t>
            </a:r>
            <a:r>
              <a:rPr lang="en-GB" b="0" dirty="0" err="1">
                <a:solidFill>
                  <a:srgbClr val="D6D6DD"/>
                </a:solidFill>
                <a:effectLst/>
                <a:latin typeface="Menlo" panose="020B0609030804020204" pitchFamily="49" charset="0"/>
              </a:rPr>
              <a:t>intereacting</a:t>
            </a:r>
            <a:r>
              <a:rPr lang="en-GB" b="0" dirty="0">
                <a:solidFill>
                  <a:srgbClr val="D6D6DD"/>
                </a:solidFill>
                <a:effectLst/>
                <a:latin typeface="Menlo" panose="020B0609030804020204" pitchFamily="49" charset="0"/>
              </a:rPr>
              <a:t> components from which it is made. For example, pressure is an emergent phenomenon. Individual particles of air do not have a number that you can attach to each one called "pressure". Instead you attach numbers like "mass" and "velocity". It is only when you consider very many particles of air that you can talk about the pressure of a box of gas. You cannot predict pressure just by observing a single particle, and given a bunch of masses and velocities, pressure might not be immediately obvious. However, you </a:t>
            </a:r>
            <a:r>
              <a:rPr lang="en-GB" b="0" i="1" dirty="0">
                <a:solidFill>
                  <a:srgbClr val="83D6C5"/>
                </a:solidFill>
                <a:effectLst/>
                <a:latin typeface="Menlo" panose="020B0609030804020204" pitchFamily="49" charset="0"/>
              </a:rPr>
              <a:t>_can_</a:t>
            </a:r>
            <a:r>
              <a:rPr lang="en-GB" b="0" dirty="0">
                <a:solidFill>
                  <a:srgbClr val="D6D6DD"/>
                </a:solidFill>
                <a:effectLst/>
                <a:latin typeface="Menlo" panose="020B0609030804020204" pitchFamily="49" charset="0"/>
              </a:rPr>
              <a:t> derive pressure laws (like the ideal gas law), from statistical mechanics (in face, you can derive it from quantum mechanics as well) or from simulations.</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**Strong Emergence**</a:t>
            </a:r>
            <a:r>
              <a:rPr lang="en-GB" b="0" dirty="0">
                <a:solidFill>
                  <a:srgbClr val="D6D6DD"/>
                </a:solidFill>
                <a:effectLst/>
                <a:latin typeface="Menlo" panose="020B0609030804020204" pitchFamily="49" charset="0"/>
              </a:rPr>
              <a:t> Crucially, in weak emergence, the individual components interacting to form the new thing retain independence. If not, then the emergence is said to be strong. Weak emergence is when new properties emerge as a result of the interactions of the components, whereas strong emergence describes a type of downward causal action of the high-level system on the components, and the properties are irreducible to the components, and therefore cannot be simulated or derived. There are no examples of strongly emergent systems in physics.</a:t>
            </a:r>
          </a:p>
          <a:p>
            <a:endParaRPr lang="en-US" dirty="0"/>
          </a:p>
          <a:p>
            <a:r>
              <a:rPr lang="en-GB" b="0" dirty="0">
                <a:solidFill>
                  <a:srgbClr val="D6D6DD"/>
                </a:solidFill>
                <a:effectLst/>
                <a:latin typeface="Menlo" panose="020B0609030804020204" pitchFamily="49" charset="0"/>
              </a:rPr>
              <a:t>How does this relate to LLMS!? Emergence is strongly scale dependent: when we are looking at the small scale (like the individual gas particles), we do not see certain properties; we only see them when the system is big enough.</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the same way, LLMs are simply not capable of certain tasks at a small scale. Only when the models become large enough do certain properties emergence.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In the above image, taken from [</a:t>
            </a:r>
            <a:r>
              <a:rPr lang="en-GB" b="0" dirty="0">
                <a:solidFill>
                  <a:srgbClr val="AAA0FA"/>
                </a:solidFill>
                <a:effectLst/>
                <a:latin typeface="Menlo" panose="020B0609030804020204" pitchFamily="49" charset="0"/>
              </a:rPr>
              <a:t>Emergent Abilities of Large Language Models, Wei et al</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/abs/2206.07682</a:t>
            </a:r>
            <a:r>
              <a:rPr lang="en-GB" b="0" dirty="0">
                <a:solidFill>
                  <a:srgbClr val="D6D6DD"/>
                </a:solidFill>
                <a:effectLst/>
                <a:latin typeface="Menlo" panose="020B0609030804020204" pitchFamily="49" charset="0"/>
              </a:rPr>
              <a:t>), shows the sudden emergence of certain abilities as the model size grows.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However, other groups have called these emergent properties a "[</a:t>
            </a:r>
            <a:r>
              <a:rPr lang="en-GB" b="0" dirty="0">
                <a:solidFill>
                  <a:srgbClr val="AAA0FA"/>
                </a:solidFill>
                <a:effectLst/>
                <a:latin typeface="Menlo" panose="020B0609030804020204" pitchFamily="49" charset="0"/>
              </a:rPr>
              <a:t>mirage</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/pdf/2304.15004</a:t>
            </a:r>
            <a:r>
              <a:rPr lang="en-GB" b="0" dirty="0">
                <a:solidFill>
                  <a:srgbClr val="D6D6DD"/>
                </a:solidFill>
                <a:effectLst/>
                <a:latin typeface="Menlo" panose="020B0609030804020204" pitchFamily="49" charset="0"/>
              </a:rPr>
              <a:t>)": for a particular task and model family, emergence appears to be a result of the choice of metric - namely whether they are nonlinear or discontinuous, or linear or continuous.</a:t>
            </a:r>
          </a:p>
          <a:p>
            <a:endParaRPr lang="en-US" dirty="0"/>
          </a:p>
          <a:p>
            <a:r>
              <a:rPr lang="en-GB" b="0" dirty="0">
                <a:solidFill>
                  <a:srgbClr val="D6D6DD"/>
                </a:solidFill>
                <a:effectLst/>
                <a:latin typeface="Menlo" panose="020B0609030804020204" pitchFamily="49" charset="0"/>
              </a:rPr>
              <a:t>What is undeniable, is that LLMs exhibit capabilities that were not obvious from the simple next-token prediction task, including: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1. </a:t>
            </a:r>
            <a:r>
              <a:rPr lang="en-GB" b="0" dirty="0">
                <a:solidFill>
                  <a:srgbClr val="F8C762"/>
                </a:solidFill>
                <a:effectLst/>
                <a:latin typeface="Menlo" panose="020B0609030804020204" pitchFamily="49" charset="0"/>
              </a:rPr>
              <a:t>**In-context Learning**</a:t>
            </a:r>
            <a:r>
              <a:rPr lang="en-GB" b="0" dirty="0">
                <a:solidFill>
                  <a:srgbClr val="D6D6DD"/>
                </a:solidFill>
                <a:effectLst/>
                <a:latin typeface="Menlo" panose="020B0609030804020204" pitchFamily="49" charset="0"/>
              </a:rPr>
              <a:t> Larger models demonstrate the ability to learn from examples given in the prompt, a capability not explicitly trained for.</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2. </a:t>
            </a:r>
            <a:r>
              <a:rPr lang="en-GB" b="0" dirty="0">
                <a:solidFill>
                  <a:srgbClr val="F8C762"/>
                </a:solidFill>
                <a:effectLst/>
                <a:latin typeface="Menlo" panose="020B0609030804020204" pitchFamily="49" charset="0"/>
              </a:rPr>
              <a:t>**Chain-of-Thought Reasoning**</a:t>
            </a:r>
            <a:r>
              <a:rPr lang="en-GB" b="0" dirty="0">
                <a:solidFill>
                  <a:srgbClr val="D6D6DD"/>
                </a:solidFill>
                <a:effectLst/>
                <a:latin typeface="Menlo" panose="020B0609030804020204" pitchFamily="49" charset="0"/>
              </a:rPr>
              <a:t> Some large models can perform multi-step reasoning when prompted correctly, even though they weren't explicitly trained on such tasks.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3. </a:t>
            </a:r>
            <a:r>
              <a:rPr lang="en-GB" b="0" dirty="0">
                <a:solidFill>
                  <a:srgbClr val="F8C762"/>
                </a:solidFill>
                <a:effectLst/>
                <a:latin typeface="Menlo" panose="020B0609030804020204" pitchFamily="49" charset="0"/>
              </a:rPr>
              <a:t>**Zero-shot Task Performance**</a:t>
            </a:r>
            <a:r>
              <a:rPr lang="en-GB" b="0" dirty="0">
                <a:solidFill>
                  <a:srgbClr val="D6D6DD"/>
                </a:solidFill>
                <a:effectLst/>
                <a:latin typeface="Menlo" panose="020B0609030804020204" pitchFamily="49" charset="0"/>
              </a:rPr>
              <a:t> The ability to perform tasks without specific training examples, solely based on natural language instructions.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4. </a:t>
            </a:r>
            <a:r>
              <a:rPr lang="en-GB" b="0" dirty="0">
                <a:solidFill>
                  <a:srgbClr val="F8C762"/>
                </a:solidFill>
                <a:effectLst/>
                <a:latin typeface="Menlo" panose="020B0609030804020204" pitchFamily="49" charset="0"/>
              </a:rPr>
              <a:t>**Multilingual Capabilities**</a:t>
            </a:r>
            <a:r>
              <a:rPr lang="en-GB" b="0" dirty="0">
                <a:solidFill>
                  <a:srgbClr val="D6D6DD"/>
                </a:solidFill>
                <a:effectLst/>
                <a:latin typeface="Menlo" panose="020B0609030804020204" pitchFamily="49" charset="0"/>
              </a:rPr>
              <a:t> Models trained primarily on English sometimes develop capabilities in other languages, even without extensive multilingual training data.</a:t>
            </a:r>
          </a:p>
        </p:txBody>
      </p:sp>
      <p:sp>
        <p:nvSpPr>
          <p:cNvPr id="4" name="Slide Number Placeholder 3"/>
          <p:cNvSpPr>
            <a:spLocks noGrp="1"/>
          </p:cNvSpPr>
          <p:nvPr>
            <p:ph type="sldNum" sz="quarter" idx="5"/>
          </p:nvPr>
        </p:nvSpPr>
        <p:spPr/>
        <p:txBody>
          <a:bodyPr/>
          <a:lstStyle/>
          <a:p>
            <a:fld id="{6184AF57-4BD4-7D48-A093-6530DDD8C062}" type="slidenum">
              <a:rPr lang="en-US" smtClean="0"/>
              <a:t>50</a:t>
            </a:fld>
            <a:endParaRPr lang="en-US"/>
          </a:p>
        </p:txBody>
      </p:sp>
    </p:spTree>
    <p:extLst>
      <p:ext uri="{BB962C8B-B14F-4D97-AF65-F5344CB8AC3E}">
        <p14:creationId xmlns:p14="http://schemas.microsoft.com/office/powerpoint/2010/main" val="370696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51</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4AF57-4BD4-7D48-A093-6530DDD8C062}" type="slidenum">
              <a:rPr lang="en-US" smtClean="0"/>
              <a:t>52</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7</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 I really love this image, because even though there is this giant hulking gorilla-like Llama in the background, you still get the impression that it's actually Bert that's in charge in this image.</a:t>
            </a:r>
          </a:p>
          <a:p>
            <a:endParaRPr lang="en-US"/>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endParaRPr lang="en-US" dirty="0">
              <a:solidFill>
                <a:srgbClr val="404040"/>
              </a:solidFill>
              <a:ea typeface="Calibri"/>
              <a:cs typeface="Calibri"/>
            </a:endParaRP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broken up components of a piece of text, leading to an encoding of that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endParaRPr lang="en-US" dirty="0">
              <a:solidFill>
                <a:srgbClr val="404040"/>
              </a:solidFill>
              <a:ea typeface="Calibri"/>
              <a:cs typeface="Calibri"/>
            </a:endParaRP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endParaRPr lang="en-US" dirty="0">
              <a:solidFill>
                <a:srgbClr val="404040"/>
              </a:solidFill>
              <a:ea typeface="Calibri"/>
              <a:cs typeface="Calibri"/>
            </a:endParaRP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OpenAI, which train a model, and then host it on a server</a:t>
            </a:r>
            <a:endParaRPr lang="en-US" dirty="0">
              <a:solidFill>
                <a:srgbClr val="404040"/>
              </a:solidFill>
              <a:latin typeface="Helvetica"/>
              <a:cs typeface="Helvetica"/>
            </a:endParaRP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2657261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a:t>Summary.</a:t>
            </a:r>
          </a:p>
          <a:p>
            <a:endParaRPr lang="en-US"/>
          </a:p>
          <a:p>
            <a:r>
              <a:rPr lang="en-US"/>
              <a:t>Andrej </a:t>
            </a:r>
            <a:r>
              <a:rPr lang="en-US" err="1"/>
              <a:t>Karpathy</a:t>
            </a:r>
            <a:r>
              <a:rPr lang="en-US"/>
              <a:t> has an excellent analogy where you can think of LLMs as like that scene from Wallace and </a:t>
            </a:r>
            <a:r>
              <a:rPr lang="en-US" err="1"/>
              <a:t>gromit</a:t>
            </a:r>
            <a:r>
              <a:rPr lang="en-US"/>
              <a:t> where he’s just laying down tracks. He’s not looking into the future, he’s not thinking about what he’s doing, he’s just laying down tracks so as not to derail the train.</a:t>
            </a:r>
          </a:p>
          <a:p>
            <a:endParaRPr lang="en-US"/>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329406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9/9/2025</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9/9/2025</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cceleratescience/large-language-models"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ig.ft.com/generative-ai/"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210.png"/><Relationship Id="rId4" Type="http://schemas.openxmlformats.org/officeDocument/2006/relationships/hyperlink" Target="https://medium.com/@akash.kesrwani99/understanding-next-token-prediction-concept-to-code-1st-part-7054dabda347"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www.newyorker.com/tech/annals-of-technology/chatgpt-is-a-blurry-jpeg-of-the-web" TargetMode="External"/><Relationship Id="rId5" Type="http://schemas.openxmlformats.org/officeDocument/2006/relationships/image" Target="../media/image36.png"/><Relationship Id="rId4"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pdf/1706.03762.pdf" TargetMode="External"/><Relationship Id="rId3" Type="http://schemas.openxmlformats.org/officeDocument/2006/relationships/hyperlink" Target="https://arstechnica.com/science/2023/07/a-jargon-free-explanation-of-how-ai-large-language-models-work/" TargetMode="External"/><Relationship Id="rId7" Type="http://schemas.openxmlformats.org/officeDocument/2006/relationships/hyperlink" Target="https://arxiv.org/pdf/2402.06196.pdf"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arxiv.org/pdf/2101.00027.pdf" TargetMode="External"/><Relationship Id="rId5" Type="http://schemas.openxmlformats.org/officeDocument/2006/relationships/hyperlink" Target="https://dl.acm.org/doi/pdf/10.1145/3442188.3445922" TargetMode="External"/><Relationship Id="rId4" Type="http://schemas.openxmlformats.org/officeDocument/2006/relationships/hyperlink" Target="https://ig.ft.com/generative-ai/" TargetMode="External"/><Relationship Id="rId9" Type="http://schemas.openxmlformats.org/officeDocument/2006/relationships/hyperlink" Target="https://www.youtube.com/watch?v=zjkBMFhNj_g"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AI and Large Language Models</a:t>
            </a:r>
            <a:endParaRPr lang="en-US" b="0" dirty="0"/>
          </a:p>
          <a:p>
            <a:endParaRPr lang="en-US" dirty="0"/>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sz="2650" dirty="0"/>
              <a:t>October 2024</a:t>
            </a:r>
            <a:endParaRPr lang="en-US" dirty="0"/>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Accelerate </a:t>
            </a:r>
            <a:r>
              <a:rPr lang="en-US" err="1"/>
              <a:t>Programme</a:t>
            </a:r>
            <a:r>
              <a:rPr lang="en-US"/>
              <a:t> for Scientific Discovery</a:t>
            </a:r>
          </a:p>
          <a:p>
            <a:endParaRPr lang="en-US"/>
          </a:p>
        </p:txBody>
      </p:sp>
      <p:pic>
        <p:nvPicPr>
          <p:cNvPr id="9" name="Picture 8" descr="A raccoon standing at a podium in front of a classroom&#10;&#10;Description automatically generated">
            <a:extLst>
              <a:ext uri="{FF2B5EF4-FFF2-40B4-BE49-F238E27FC236}">
                <a16:creationId xmlns:a16="http://schemas.microsoft.com/office/drawing/2014/main" id="{CDAE350B-9962-BA24-E034-12312BCB414E}"/>
              </a:ext>
            </a:extLst>
          </p:cNvPr>
          <p:cNvPicPr>
            <a:picLocks noChangeAspect="1"/>
          </p:cNvPicPr>
          <p:nvPr/>
        </p:nvPicPr>
        <p:blipFill>
          <a:blip r:embed="rId3"/>
          <a:stretch>
            <a:fillRect/>
          </a:stretch>
        </p:blipFill>
        <p:spPr>
          <a:xfrm>
            <a:off x="0" y="0"/>
            <a:ext cx="12192000" cy="6966856"/>
          </a:xfrm>
          <a:prstGeom prst="rect">
            <a:avLst/>
          </a:prstGeom>
        </p:spPr>
      </p:pic>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smallest unit of text fed into a model.</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a:hlinkClick r:id="rId4"/>
              </a:rPr>
              <a:t>https://</a:t>
            </a:r>
            <a:r>
              <a:rPr lang="en-US" err="1">
                <a:hlinkClick r:id="rId4"/>
              </a:rPr>
              <a:t>www.youtube.com</a:t>
            </a:r>
            <a:r>
              <a:rPr lang="en-US">
                <a:hlinkClick r:id="rId4"/>
              </a:rPr>
              <a:t>/</a:t>
            </a:r>
            <a:r>
              <a:rPr lang="en-US" err="1">
                <a:hlinkClick r:id="rId4"/>
              </a:rPr>
              <a:t>watch?v</a:t>
            </a:r>
            <a:r>
              <a:rPr lang="en-US">
                <a:hlinkClick r:id="rId4"/>
              </a:rPr>
              <a:t>=</a:t>
            </a:r>
            <a:r>
              <a:rPr lang="en-US" err="1">
                <a:hlinkClick r:id="rId4"/>
              </a:rPr>
              <a:t>zjkBMFhNj_g</a:t>
            </a:r>
            <a:endParaRPr lang="en-US"/>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a:solidFill>
                  <a:srgbClr val="404040"/>
                </a:solidFill>
              </a:rPr>
              <a:t>LLMs are conditioned on a massive amount of text.</a:t>
            </a:r>
          </a:p>
          <a:p>
            <a:endParaRPr lang="en-US" sz="2133">
              <a:solidFill>
                <a:srgbClr val="404040"/>
              </a:solidFill>
            </a:endParaRPr>
          </a:p>
          <a:p>
            <a:r>
              <a:rPr lang="en-US" sz="2133">
                <a:solidFill>
                  <a:srgbClr val="404040"/>
                </a:solidFill>
              </a:rPr>
              <a:t>Given some input tokens, and given what we know from the training data, what is the most likely next token?</a:t>
            </a:r>
          </a:p>
          <a:p>
            <a:endParaRPr lang="en-US" sz="2133">
              <a:solidFill>
                <a:srgbClr val="404040"/>
              </a:solidFill>
            </a:endParaRPr>
          </a:p>
          <a:p>
            <a:r>
              <a:rPr lang="en-US" sz="2133">
                <a:solidFill>
                  <a:srgbClr val="404040"/>
                </a:solidFill>
              </a:rPr>
              <a:t>An analogy…</a:t>
            </a:r>
          </a:p>
          <a:p>
            <a:endParaRPr lang="en-US" sz="2133">
              <a:solidFill>
                <a:srgbClr val="404040"/>
              </a:solidFill>
            </a:endParaRPr>
          </a:p>
          <a:p>
            <a:endParaRPr lang="en-US" sz="2133">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dirty="0">
                <a:solidFill>
                  <a:srgbClr val="404040"/>
                </a:solidFill>
              </a:rPr>
              <a:t>A language model is a high-parameter model that is trained on massive amounts of text with the end goal of some kind of text prediction or generation.</a:t>
            </a:r>
          </a:p>
          <a:p>
            <a:pPr marL="0" indent="0" algn="ctr">
              <a:buNone/>
            </a:pPr>
            <a:endParaRPr lang="en-US" i="1" dirty="0">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a:solidFill>
                  <a:srgbClr val="404040"/>
                </a:solidFill>
              </a:rPr>
              <a:t>Not all language models have the same architecture</a:t>
            </a:r>
          </a:p>
          <a:p>
            <a:r>
              <a:rPr lang="en-US" sz="1867" dirty="0">
                <a:solidFill>
                  <a:srgbClr val="404040"/>
                </a:solidFill>
              </a:rPr>
              <a:t>Not all language models are built for next-token prediction</a:t>
            </a:r>
          </a:p>
          <a:p>
            <a:pPr lvl="1"/>
            <a:r>
              <a:rPr lang="en-US" sz="1600" dirty="0">
                <a:solidFill>
                  <a:srgbClr val="404040"/>
                </a:solidFill>
              </a:rPr>
              <a:t>GPT is a next token predictor</a:t>
            </a:r>
          </a:p>
          <a:p>
            <a:pPr lvl="1"/>
            <a:r>
              <a:rPr lang="en-US" sz="1600" dirty="0">
                <a:solidFill>
                  <a:srgbClr val="404040"/>
                </a:solidFill>
              </a:rPr>
              <a:t>BERT is a masked-language model</a:t>
            </a:r>
          </a:p>
          <a:p>
            <a:r>
              <a:rPr lang="en-US" sz="1867" dirty="0">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44FDD1-B881-78A5-989F-D9846411CC1E}"/>
              </a:ext>
            </a:extLst>
          </p:cNvPr>
          <p:cNvSpPr>
            <a:spLocks noGrp="1"/>
          </p:cNvSpPr>
          <p:nvPr>
            <p:ph type="body" sz="quarter" idx="10"/>
          </p:nvPr>
        </p:nvSpPr>
        <p:spPr/>
        <p:txBody>
          <a:bodyPr/>
          <a:lstStyle/>
          <a:p>
            <a:r>
              <a:rPr lang="en-US" dirty="0"/>
              <a:t>What is a model?</a:t>
            </a:r>
          </a:p>
          <a:p>
            <a:endParaRPr lang="en-US" dirty="0"/>
          </a:p>
        </p:txBody>
      </p:sp>
      <p:sp>
        <p:nvSpPr>
          <p:cNvPr id="3" name="Text Placeholder 2">
            <a:extLst>
              <a:ext uri="{FF2B5EF4-FFF2-40B4-BE49-F238E27FC236}">
                <a16:creationId xmlns:a16="http://schemas.microsoft.com/office/drawing/2014/main" id="{AB9A0A35-7044-73E6-D6EE-EA7814691C4C}"/>
              </a:ext>
            </a:extLst>
          </p:cNvPr>
          <p:cNvSpPr>
            <a:spLocks noGrp="1"/>
          </p:cNvSpPr>
          <p:nvPr>
            <p:ph type="body" sz="quarter" idx="11"/>
          </p:nvPr>
        </p:nvSpPr>
        <p:spPr/>
        <p:txBody>
          <a:bodyPr/>
          <a:lstStyle/>
          <a:p>
            <a:r>
              <a:rPr lang="en-US" dirty="0"/>
              <a:t>A normal neural network</a:t>
            </a:r>
          </a:p>
        </p:txBody>
      </p:sp>
      <p:pic>
        <p:nvPicPr>
          <p:cNvPr id="4" name="Picture 2" descr="AI vs ML – What's the Difference? - Architectures and Processors blog - Arm  Community blogs - Arm Community">
            <a:extLst>
              <a:ext uri="{FF2B5EF4-FFF2-40B4-BE49-F238E27FC236}">
                <a16:creationId xmlns:a16="http://schemas.microsoft.com/office/drawing/2014/main" id="{EC117FAB-8E02-0682-AB0C-5E5EC3129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59" y="1884128"/>
            <a:ext cx="6809174" cy="3664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660868-20D4-9540-F5A7-9EA2176FB4CD}"/>
              </a:ext>
            </a:extLst>
          </p:cNvPr>
          <p:cNvSpPr txBox="1"/>
          <p:nvPr/>
        </p:nvSpPr>
        <p:spPr>
          <a:xfrm>
            <a:off x="7630886" y="1915886"/>
            <a:ext cx="4048773" cy="3416320"/>
          </a:xfrm>
          <a:prstGeom prst="rect">
            <a:avLst/>
          </a:prstGeom>
          <a:noFill/>
        </p:spPr>
        <p:txBody>
          <a:bodyPr wrap="square" rtlCol="0">
            <a:spAutoFit/>
          </a:bodyPr>
          <a:lstStyle/>
          <a:p>
            <a:pPr marL="342900" indent="-342900">
              <a:buAutoNum type="arabicPeriod"/>
            </a:pPr>
            <a:r>
              <a:rPr lang="en-US" dirty="0"/>
              <a:t>Picture goes in</a:t>
            </a:r>
          </a:p>
          <a:p>
            <a:pPr marL="342900" indent="-342900">
              <a:buAutoNum type="arabicPeriod"/>
            </a:pPr>
            <a:endParaRPr lang="en-US" dirty="0"/>
          </a:p>
          <a:p>
            <a:pPr marL="342900" indent="-342900">
              <a:buAutoNum type="arabicPeriod"/>
            </a:pPr>
            <a:r>
              <a:rPr lang="en-US" dirty="0"/>
              <a:t>Pixel values propagate through the weights of the network</a:t>
            </a:r>
          </a:p>
          <a:p>
            <a:pPr marL="342900" indent="-342900">
              <a:buAutoNum type="arabicPeriod"/>
            </a:pPr>
            <a:endParaRPr lang="en-US" dirty="0"/>
          </a:p>
          <a:p>
            <a:pPr marL="342900" indent="-342900">
              <a:buAutoNum type="arabicPeriod"/>
            </a:pPr>
            <a:r>
              <a:rPr lang="en-US" dirty="0"/>
              <a:t>Network outputs either “cat” or “dog”</a:t>
            </a:r>
          </a:p>
          <a:p>
            <a:pPr marL="342900" indent="-342900">
              <a:buAutoNum type="arabicPeriod"/>
            </a:pPr>
            <a:endParaRPr lang="en-US" dirty="0"/>
          </a:p>
          <a:p>
            <a:pPr marL="342900" indent="-342900">
              <a:buAutoNum type="arabicPeriod"/>
            </a:pPr>
            <a:r>
              <a:rPr lang="en-US" dirty="0"/>
              <a:t>Update the weights of the network based on how wrong the prediction is</a:t>
            </a:r>
          </a:p>
          <a:p>
            <a:pPr marL="342900" indent="-342900">
              <a:buAutoNum type="arabicPeriod"/>
            </a:pPr>
            <a:endParaRPr lang="en-US" dirty="0"/>
          </a:p>
          <a:p>
            <a:pPr marL="342900" indent="-342900">
              <a:buAutoNum type="arabicPeriod"/>
            </a:pPr>
            <a:r>
              <a:rPr lang="en-US" dirty="0"/>
              <a:t>Do many times</a:t>
            </a:r>
          </a:p>
        </p:txBody>
      </p:sp>
    </p:spTree>
    <p:extLst>
      <p:ext uri="{BB962C8B-B14F-4D97-AF65-F5344CB8AC3E}">
        <p14:creationId xmlns:p14="http://schemas.microsoft.com/office/powerpoint/2010/main" val="2467572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2DD57-E0C1-71D1-3317-5958A50D8442}"/>
              </a:ext>
            </a:extLst>
          </p:cNvPr>
          <p:cNvSpPr>
            <a:spLocks noGrp="1"/>
          </p:cNvSpPr>
          <p:nvPr>
            <p:ph type="body" sz="quarter" idx="10"/>
          </p:nvPr>
        </p:nvSpPr>
        <p:spPr/>
        <p:txBody>
          <a:bodyPr/>
          <a:lstStyle/>
          <a:p>
            <a:r>
              <a:rPr lang="en-US" dirty="0"/>
              <a:t>What is a large language model?</a:t>
            </a:r>
          </a:p>
        </p:txBody>
      </p:sp>
      <p:sp>
        <p:nvSpPr>
          <p:cNvPr id="3" name="Text Placeholder 2">
            <a:extLst>
              <a:ext uri="{FF2B5EF4-FFF2-40B4-BE49-F238E27FC236}">
                <a16:creationId xmlns:a16="http://schemas.microsoft.com/office/drawing/2014/main" id="{ED5870E9-70ED-9F25-DEDB-323A793C2AAA}"/>
              </a:ext>
            </a:extLst>
          </p:cNvPr>
          <p:cNvSpPr>
            <a:spLocks noGrp="1"/>
          </p:cNvSpPr>
          <p:nvPr>
            <p:ph type="body" sz="quarter" idx="11"/>
          </p:nvPr>
        </p:nvSpPr>
        <p:spPr/>
        <p:txBody>
          <a:bodyPr/>
          <a:lstStyle/>
          <a:p>
            <a:r>
              <a:rPr lang="en-US" dirty="0"/>
              <a:t>Encoder vs Decoder</a:t>
            </a:r>
          </a:p>
        </p:txBody>
      </p:sp>
      <p:pic>
        <p:nvPicPr>
          <p:cNvPr id="5" name="Picture 4" descr="A diagram of a machine&#10;&#10;Description automatically generated">
            <a:extLst>
              <a:ext uri="{FF2B5EF4-FFF2-40B4-BE49-F238E27FC236}">
                <a16:creationId xmlns:a16="http://schemas.microsoft.com/office/drawing/2014/main" id="{6CA03387-0ED9-2C41-3955-BD0D33CCE948}"/>
              </a:ext>
            </a:extLst>
          </p:cNvPr>
          <p:cNvPicPr>
            <a:picLocks noChangeAspect="1"/>
          </p:cNvPicPr>
          <p:nvPr/>
        </p:nvPicPr>
        <p:blipFill>
          <a:blip r:embed="rId3"/>
          <a:stretch>
            <a:fillRect/>
          </a:stretch>
        </p:blipFill>
        <p:spPr>
          <a:xfrm>
            <a:off x="1280366" y="1643497"/>
            <a:ext cx="9226883" cy="4386111"/>
          </a:xfrm>
          <a:prstGeom prst="rect">
            <a:avLst/>
          </a:prstGeom>
        </p:spPr>
      </p:pic>
      <p:sp>
        <p:nvSpPr>
          <p:cNvPr id="4" name="Rectangle 3">
            <a:extLst>
              <a:ext uri="{FF2B5EF4-FFF2-40B4-BE49-F238E27FC236}">
                <a16:creationId xmlns:a16="http://schemas.microsoft.com/office/drawing/2014/main" id="{0B093B7E-B3CF-CC3D-6572-1B090ED15023}"/>
              </a:ext>
            </a:extLst>
          </p:cNvPr>
          <p:cNvSpPr/>
          <p:nvPr/>
        </p:nvSpPr>
        <p:spPr>
          <a:xfrm>
            <a:off x="2264229" y="1992086"/>
            <a:ext cx="870857" cy="4037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5E7989-938B-EE2B-47E3-C3B8AE698568}"/>
              </a:ext>
            </a:extLst>
          </p:cNvPr>
          <p:cNvSpPr/>
          <p:nvPr/>
        </p:nvSpPr>
        <p:spPr>
          <a:xfrm>
            <a:off x="2416629" y="5323114"/>
            <a:ext cx="1621971" cy="8588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90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01DAE-AA5E-8F5E-37EF-9BAC611A6501}"/>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A7AC9651-2750-D73F-7849-4650A429EE9C}"/>
              </a:ext>
            </a:extLst>
          </p:cNvPr>
          <p:cNvSpPr>
            <a:spLocks noGrp="1"/>
          </p:cNvSpPr>
          <p:nvPr>
            <p:ph type="body" sz="quarter" idx="11"/>
          </p:nvPr>
        </p:nvSpPr>
        <p:spPr/>
        <p:txBody>
          <a:bodyPr/>
          <a:lstStyle/>
          <a:p>
            <a:r>
              <a:rPr lang="en-US" dirty="0"/>
              <a:t>the cat sat on the mat</a:t>
            </a:r>
          </a:p>
        </p:txBody>
      </p:sp>
      <p:sp>
        <p:nvSpPr>
          <p:cNvPr id="4" name="Text Placeholder 3">
            <a:extLst>
              <a:ext uri="{FF2B5EF4-FFF2-40B4-BE49-F238E27FC236}">
                <a16:creationId xmlns:a16="http://schemas.microsoft.com/office/drawing/2014/main" id="{6F18AA1B-7D24-BF75-2783-DC04B103899B}"/>
              </a:ext>
            </a:extLst>
          </p:cNvPr>
          <p:cNvSpPr>
            <a:spLocks noGrp="1"/>
          </p:cNvSpPr>
          <p:nvPr>
            <p:ph type="body" sz="quarter" idx="12"/>
          </p:nvPr>
        </p:nvSpPr>
        <p:spPr/>
        <p:txBody>
          <a:bodyPr>
            <a:normAutofit lnSpcReduction="10000"/>
          </a:bodyPr>
          <a:lstStyle/>
          <a:p>
            <a:pPr marL="457200" indent="-457200">
              <a:buFont typeface="+mj-lt"/>
              <a:buAutoNum type="arabicPeriod"/>
            </a:pPr>
            <a:r>
              <a:rPr lang="en-US" dirty="0"/>
              <a:t>Light reflects off the page and enters your eyes.</a:t>
            </a:r>
          </a:p>
          <a:p>
            <a:pPr marL="457200" indent="-457200">
              <a:lnSpc>
                <a:spcPct val="150000"/>
              </a:lnSpc>
              <a:buFont typeface="+mj-lt"/>
              <a:buAutoNum type="arabicPeriod"/>
            </a:pPr>
            <a:r>
              <a:rPr lang="en-GB" b="0" dirty="0">
                <a:solidFill>
                  <a:schemeClr val="tx1"/>
                </a:solidFill>
                <a:effectLst/>
                <a:latin typeface="Helvetica" pitchFamily="2" charset="0"/>
              </a:rPr>
              <a:t>Your retina converts this light into electrical signals.</a:t>
            </a:r>
          </a:p>
          <a:p>
            <a:pPr marL="457200" indent="-457200">
              <a:lnSpc>
                <a:spcPct val="150000"/>
              </a:lnSpc>
              <a:buFont typeface="+mj-lt"/>
              <a:buAutoNum type="arabicPeriod"/>
            </a:pPr>
            <a:r>
              <a:rPr lang="en-GB" b="0" dirty="0">
                <a:solidFill>
                  <a:schemeClr val="tx1"/>
                </a:solidFill>
                <a:effectLst/>
                <a:latin typeface="Helvetica" pitchFamily="2" charset="0"/>
              </a:rPr>
              <a:t>These signals are </a:t>
            </a:r>
            <a:r>
              <a:rPr lang="en-GB" b="0" dirty="0" err="1">
                <a:solidFill>
                  <a:schemeClr val="tx1"/>
                </a:solidFill>
                <a:effectLst/>
                <a:latin typeface="Helvetica" pitchFamily="2" charset="0"/>
              </a:rPr>
              <a:t>preprocessed</a:t>
            </a:r>
            <a:r>
              <a:rPr lang="en-GB" b="0" dirty="0">
                <a:solidFill>
                  <a:schemeClr val="tx1"/>
                </a:solidFill>
                <a:effectLst/>
                <a:latin typeface="Helvetica" pitchFamily="2" charset="0"/>
              </a:rPr>
              <a:t> in your visual cortex, identifying shapes and patterns.</a:t>
            </a:r>
          </a:p>
          <a:p>
            <a:pPr marL="457200" indent="-457200">
              <a:lnSpc>
                <a:spcPct val="150000"/>
              </a:lnSpc>
              <a:buFont typeface="+mj-lt"/>
              <a:buAutoNum type="arabicPeriod"/>
            </a:pPr>
            <a:r>
              <a:rPr lang="en-GB" b="0" dirty="0">
                <a:solidFill>
                  <a:schemeClr val="tx1"/>
                </a:solidFill>
                <a:effectLst/>
                <a:latin typeface="Helvetica" pitchFamily="2" charset="0"/>
              </a:rPr>
              <a:t>The information travels through various layers of your brain, each extracting different levels of meaning.</a:t>
            </a:r>
          </a:p>
          <a:p>
            <a:pPr marL="457200" indent="-457200">
              <a:lnSpc>
                <a:spcPct val="150000"/>
              </a:lnSpc>
              <a:buFont typeface="+mj-lt"/>
              <a:buAutoNum type="arabicPeriod"/>
            </a:pPr>
            <a:r>
              <a:rPr lang="en-GB" b="0" dirty="0">
                <a:solidFill>
                  <a:schemeClr val="tx1"/>
                </a:solidFill>
                <a:effectLst/>
                <a:latin typeface="Helvetica" pitchFamily="2" charset="0"/>
              </a:rPr>
              <a:t>Your language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parse the sentence structure and vocabulary.</a:t>
            </a:r>
          </a:p>
          <a:p>
            <a:pPr marL="457200" indent="-457200">
              <a:lnSpc>
                <a:spcPct val="150000"/>
              </a:lnSpc>
              <a:buFont typeface="+mj-lt"/>
              <a:buAutoNum type="arabicPeriod"/>
            </a:pPr>
            <a:r>
              <a:rPr lang="en-GB" b="0" dirty="0">
                <a:solidFill>
                  <a:schemeClr val="tx1"/>
                </a:solidFill>
                <a:effectLst/>
                <a:latin typeface="Helvetica" pitchFamily="2" charset="0"/>
              </a:rPr>
              <a:t>Your memory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activate, linking these words to past experiences and knowledge.</a:t>
            </a:r>
          </a:p>
          <a:p>
            <a:pPr marL="457200" indent="-457200">
              <a:lnSpc>
                <a:spcPct val="150000"/>
              </a:lnSpc>
              <a:buFont typeface="+mj-lt"/>
              <a:buAutoNum type="arabicPeriod"/>
            </a:pPr>
            <a:r>
              <a:rPr lang="en-GB" b="0" dirty="0">
                <a:solidFill>
                  <a:schemeClr val="tx1"/>
                </a:solidFill>
                <a:effectLst/>
                <a:latin typeface="Helvetica" pitchFamily="2" charset="0"/>
              </a:rPr>
              <a:t>Finally, your imagination constructs a vivid mental image based on all this information.</a:t>
            </a:r>
          </a:p>
        </p:txBody>
      </p:sp>
    </p:spTree>
    <p:extLst>
      <p:ext uri="{BB962C8B-B14F-4D97-AF65-F5344CB8AC3E}">
        <p14:creationId xmlns:p14="http://schemas.microsoft.com/office/powerpoint/2010/main" val="5897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C133A-7069-8576-3A82-B69FC29D0053}"/>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F706F0A1-68EB-BA58-79BB-A0C220DE3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930" y="2169085"/>
            <a:ext cx="6300694" cy="354052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B4E8F77-5D50-0AD4-2891-DD067FE65579}"/>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18910D40-7FB7-FE3A-59F6-79E2E1A664D4}"/>
              </a:ext>
            </a:extLst>
          </p:cNvPr>
          <p:cNvSpPr>
            <a:spLocks noGrp="1"/>
          </p:cNvSpPr>
          <p:nvPr>
            <p:ph type="body" sz="quarter" idx="11"/>
          </p:nvPr>
        </p:nvSpPr>
        <p:spPr/>
        <p:txBody>
          <a:bodyPr/>
          <a:lstStyle/>
          <a:p>
            <a:r>
              <a:rPr lang="en-US" dirty="0"/>
              <a:t>the cat sat on the mat</a:t>
            </a:r>
          </a:p>
        </p:txBody>
      </p:sp>
      <p:pic>
        <p:nvPicPr>
          <p:cNvPr id="5" name="Picture 4" descr="A cat sitting on a rug in front of a fireplace&#10;&#10;Description automatically generated">
            <a:extLst>
              <a:ext uri="{FF2B5EF4-FFF2-40B4-BE49-F238E27FC236}">
                <a16:creationId xmlns:a16="http://schemas.microsoft.com/office/drawing/2014/main" id="{B5BE4E2D-DD03-B206-788B-F5F736BD2D93}"/>
              </a:ext>
            </a:extLst>
          </p:cNvPr>
          <p:cNvPicPr>
            <a:picLocks noChangeAspect="1"/>
          </p:cNvPicPr>
          <p:nvPr/>
        </p:nvPicPr>
        <p:blipFill>
          <a:blip r:embed="rId3"/>
          <a:stretch>
            <a:fillRect/>
          </a:stretch>
        </p:blipFill>
        <p:spPr>
          <a:xfrm>
            <a:off x="-74899" y="-94747"/>
            <a:ext cx="12333116" cy="7047494"/>
          </a:xfrm>
          <a:prstGeom prst="rect">
            <a:avLst/>
          </a:prstGeom>
        </p:spPr>
      </p:pic>
    </p:spTree>
    <p:extLst>
      <p:ext uri="{BB962C8B-B14F-4D97-AF65-F5344CB8AC3E}">
        <p14:creationId xmlns:p14="http://schemas.microsoft.com/office/powerpoint/2010/main" val="16757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6CFCEE-E3C4-DF83-35AE-8E830B5D4E52}"/>
              </a:ext>
            </a:extLst>
          </p:cNvPr>
          <p:cNvSpPr>
            <a:spLocks noGrp="1"/>
          </p:cNvSpPr>
          <p:nvPr>
            <p:ph type="body" sz="quarter" idx="10"/>
          </p:nvPr>
        </p:nvSpPr>
        <p:spPr/>
        <p:txBody>
          <a:bodyPr/>
          <a:lstStyle/>
          <a:p>
            <a:r>
              <a:rPr lang="en-US" dirty="0"/>
              <a:t>How do LLMs do this?</a:t>
            </a:r>
          </a:p>
        </p:txBody>
      </p:sp>
      <p:sp>
        <p:nvSpPr>
          <p:cNvPr id="3" name="Text Placeholder 2">
            <a:extLst>
              <a:ext uri="{FF2B5EF4-FFF2-40B4-BE49-F238E27FC236}">
                <a16:creationId xmlns:a16="http://schemas.microsoft.com/office/drawing/2014/main" id="{05459C24-F078-C9D5-02CB-18CA063AAB34}"/>
              </a:ext>
            </a:extLst>
          </p:cNvPr>
          <p:cNvSpPr>
            <a:spLocks noGrp="1"/>
          </p:cNvSpPr>
          <p:nvPr>
            <p:ph type="body" sz="quarter" idx="11"/>
          </p:nvPr>
        </p:nvSpPr>
        <p:spPr/>
        <p:txBody>
          <a:bodyPr/>
          <a:lstStyle/>
          <a:p>
            <a:r>
              <a:rPr lang="en-US" dirty="0"/>
              <a:t>Here is a Llama…</a:t>
            </a:r>
          </a:p>
        </p:txBody>
      </p:sp>
      <p:pic>
        <p:nvPicPr>
          <p:cNvPr id="5" name="Picture 2">
            <a:extLst>
              <a:ext uri="{FF2B5EF4-FFF2-40B4-BE49-F238E27FC236}">
                <a16:creationId xmlns:a16="http://schemas.microsoft.com/office/drawing/2014/main" id="{2448C6C8-0C25-55CD-CCAB-C8CC6938B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6065" y="1884128"/>
            <a:ext cx="3671188" cy="367118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446EFF4-9361-398C-A52A-13A12E227ADF}"/>
              </a:ext>
            </a:extLst>
          </p:cNvPr>
          <p:cNvSpPr/>
          <p:nvPr/>
        </p:nvSpPr>
        <p:spPr>
          <a:xfrm>
            <a:off x="5123792" y="2049517"/>
            <a:ext cx="1087821" cy="1135117"/>
          </a:xfrm>
          <a:custGeom>
            <a:avLst/>
            <a:gdLst>
              <a:gd name="connsiteX0" fmla="*/ 0 w 1087821"/>
              <a:gd name="connsiteY0" fmla="*/ 567559 h 1135117"/>
              <a:gd name="connsiteX1" fmla="*/ 543911 w 1087821"/>
              <a:gd name="connsiteY1" fmla="*/ 0 h 1135117"/>
              <a:gd name="connsiteX2" fmla="*/ 1087822 w 1087821"/>
              <a:gd name="connsiteY2" fmla="*/ 567559 h 1135117"/>
              <a:gd name="connsiteX3" fmla="*/ 543911 w 1087821"/>
              <a:gd name="connsiteY3" fmla="*/ 1135118 h 1135117"/>
              <a:gd name="connsiteX4" fmla="*/ 0 w 1087821"/>
              <a:gd name="connsiteY4" fmla="*/ 567559 h 1135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821" h="1135117" extrusionOk="0">
                <a:moveTo>
                  <a:pt x="0" y="567559"/>
                </a:moveTo>
                <a:cubicBezTo>
                  <a:pt x="-17312" y="243426"/>
                  <a:pt x="226545" y="6370"/>
                  <a:pt x="543911" y="0"/>
                </a:cubicBezTo>
                <a:cubicBezTo>
                  <a:pt x="889156" y="9442"/>
                  <a:pt x="1078263" y="254409"/>
                  <a:pt x="1087822" y="567559"/>
                </a:cubicBezTo>
                <a:cubicBezTo>
                  <a:pt x="1081112" y="887566"/>
                  <a:pt x="839827" y="1159871"/>
                  <a:pt x="543911" y="1135118"/>
                </a:cubicBezTo>
                <a:cubicBezTo>
                  <a:pt x="219840" y="1122164"/>
                  <a:pt x="32064" y="896333"/>
                  <a:pt x="0" y="567559"/>
                </a:cubicBezTo>
                <a:close/>
              </a:path>
            </a:pathLst>
          </a:custGeom>
          <a:noFill/>
          <a:ln w="508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33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D31B7-8453-ECAA-5F10-C7AAB853DE2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F20D08A6-4F09-6EC9-59A2-7CA72B8F93F1}"/>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F2B177A6-E6EA-4956-703E-F68D25A5142E}"/>
              </a:ext>
            </a:extLst>
          </p:cNvPr>
          <p:cNvSpPr>
            <a:spLocks noGrp="1"/>
          </p:cNvSpPr>
          <p:nvPr>
            <p:ph type="body" sz="quarter" idx="12"/>
          </p:nvPr>
        </p:nvSpPr>
        <p:spPr/>
        <p:txBody>
          <a:bodyPr/>
          <a:lstStyle/>
          <a:p>
            <a:pPr marL="0" indent="0">
              <a:buNone/>
            </a:pPr>
            <a:r>
              <a:rPr lang="en-GB" b="0" dirty="0">
                <a:effectLst/>
                <a:latin typeface="Menlo" panose="020B0609030804020204" pitchFamily="49" charset="0"/>
              </a:rPr>
              <a:t>text = </a:t>
            </a:r>
            <a:r>
              <a:rPr lang="en-GB" b="0" dirty="0">
                <a:solidFill>
                  <a:srgbClr val="E394DC"/>
                </a:solidFill>
                <a:effectLst/>
                <a:latin typeface="Menlo" panose="020B0609030804020204" pitchFamily="49" charset="0"/>
              </a:rPr>
              <a:t>"The cat sat on the mat."</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tokens = </a:t>
            </a:r>
            <a:r>
              <a:rPr lang="en-GB" b="0" dirty="0" err="1">
                <a:effectLst/>
                <a:latin typeface="Menlo" panose="020B0609030804020204" pitchFamily="49" charset="0"/>
              </a:rPr>
              <a:t>text.</a:t>
            </a:r>
            <a:r>
              <a:rPr lang="en-GB" b="0" dirty="0" err="1">
                <a:solidFill>
                  <a:srgbClr val="AAA0FA"/>
                </a:solidFill>
                <a:effectLst/>
                <a:latin typeface="Menlo" panose="020B0609030804020204" pitchFamily="49" charset="0"/>
              </a:rPr>
              <a:t>split</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['The', 'cat', 'sat', 'on', 'the', 'mat.’]</a:t>
            </a:r>
          </a:p>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Tree>
    <p:extLst>
      <p:ext uri="{BB962C8B-B14F-4D97-AF65-F5344CB8AC3E}">
        <p14:creationId xmlns:p14="http://schemas.microsoft.com/office/powerpoint/2010/main" val="3389770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ECD34-0E6B-7DBD-D2E4-2B2C481F0AA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E058278-35F0-9324-B72E-7653A6072FA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5E0FC292-7D37-EA05-D976-33097E2DEC84}"/>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25A53DCD-7DEE-99E8-09B7-4A9F0B37CF65}"/>
              </a:ext>
            </a:extLst>
          </p:cNvPr>
          <p:cNvSpPr>
            <a:spLocks noGrp="1"/>
          </p:cNvSpPr>
          <p:nvPr>
            <p:ph type="body" sz="quarter" idx="12"/>
          </p:nvPr>
        </p:nvSpPr>
        <p:spPr/>
        <p:txBody>
          <a:bodyPr/>
          <a:lstStyle/>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
        <p:nvSpPr>
          <p:cNvPr id="6" name="Text Placeholder 3">
            <a:extLst>
              <a:ext uri="{FF2B5EF4-FFF2-40B4-BE49-F238E27FC236}">
                <a16:creationId xmlns:a16="http://schemas.microsoft.com/office/drawing/2014/main" id="{A31F872A-7405-41C9-C8A1-0E527C45E6C7}"/>
              </a:ext>
            </a:extLst>
          </p:cNvPr>
          <p:cNvSpPr txBox="1">
            <a:spLocks/>
          </p:cNvSpPr>
          <p:nvPr/>
        </p:nvSpPr>
        <p:spPr>
          <a:xfrm>
            <a:off x="656059" y="1611086"/>
            <a:ext cx="11176000" cy="4402853"/>
          </a:xfrm>
          <a:prstGeom prst="rect">
            <a:avLst/>
          </a:prstGeom>
        </p:spPr>
        <p:txBody>
          <a:bodyPr vert="horz" lIns="91440" tIns="45720" rIns="91440" bIns="45720" rtlCol="0">
            <a:normAutofit fontScale="77500" lnSpcReduction="20000"/>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0" i="1" dirty="0">
                <a:solidFill>
                  <a:srgbClr val="6D6D6D"/>
                </a:solidFill>
                <a:effectLst/>
                <a:latin typeface="Menlo" panose="020B0609030804020204" pitchFamily="49" charset="0"/>
              </a:rPr>
              <a:t># Build vocabulary</a:t>
            </a:r>
          </a:p>
          <a:p>
            <a:pPr marL="0" indent="0">
              <a:buNone/>
            </a:pPr>
            <a:r>
              <a:rPr lang="en-GB" b="0" dirty="0">
                <a:effectLst/>
                <a:latin typeface="Menlo" panose="020B0609030804020204" pitchFamily="49" charset="0"/>
              </a:rPr>
              <a:t>vocab = </a:t>
            </a:r>
            <a:r>
              <a:rPr lang="en-GB" b="0" dirty="0">
                <a:solidFill>
                  <a:srgbClr val="EFB080"/>
                </a:solidFill>
                <a:effectLst/>
                <a:latin typeface="Menlo" panose="020B0609030804020204" pitchFamily="49" charset="0"/>
              </a:rPr>
              <a:t>sorted</a:t>
            </a:r>
            <a:r>
              <a:rPr lang="en-GB" b="0" dirty="0">
                <a:effectLst/>
                <a:latin typeface="Menlo" panose="020B0609030804020204" pitchFamily="49" charset="0"/>
              </a:rPr>
              <a:t>(</a:t>
            </a:r>
            <a:r>
              <a:rPr lang="en-GB" b="0" dirty="0">
                <a:solidFill>
                  <a:srgbClr val="82D2CE"/>
                </a:solidFill>
                <a:effectLst/>
                <a:latin typeface="Menlo" panose="020B0609030804020204" pitchFamily="49" charset="0"/>
              </a:rPr>
              <a:t>set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token to index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token_to_index</a:t>
            </a:r>
            <a:r>
              <a:rPr lang="en-GB" b="0" dirty="0">
                <a:effectLst/>
                <a:latin typeface="Menlo" panose="020B0609030804020204" pitchFamily="49" charset="0"/>
              </a:rPr>
              <a:t> = {token: index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index, token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solidFill>
                  <a:srgbClr val="EFB080"/>
                </a:solidFill>
                <a:effectLst/>
                <a:latin typeface="Menlo" panose="020B0609030804020204" pitchFamily="49" charset="0"/>
              </a:rPr>
              <a:t>enumerate</a:t>
            </a:r>
            <a:r>
              <a:rPr lang="en-GB" b="0" dirty="0">
                <a:effectLst/>
                <a:latin typeface="Menlo" panose="020B0609030804020204" pitchFamily="49" charset="0"/>
              </a:rPr>
              <a:t>(vocab)}</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index to token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index_to_token</a:t>
            </a:r>
            <a:r>
              <a:rPr lang="en-GB" b="0" dirty="0">
                <a:effectLst/>
                <a:latin typeface="Menlo" panose="020B0609030804020204" pitchFamily="49" charset="0"/>
              </a:rPr>
              <a:t> = {index: token </a:t>
            </a:r>
            <a:r>
              <a:rPr lang="en-GB" b="0" i="1" dirty="0">
                <a:effectLst/>
                <a:latin typeface="Menlo" panose="020B0609030804020204" pitchFamily="49" charset="0"/>
              </a:rPr>
              <a:t>for</a:t>
            </a:r>
            <a:r>
              <a:rPr lang="en-GB" b="0" dirty="0">
                <a:effectLst/>
                <a:latin typeface="Menlo" panose="020B0609030804020204" pitchFamily="49" charset="0"/>
              </a:rPr>
              <a:t> token, index </a:t>
            </a:r>
            <a:r>
              <a:rPr lang="en-GB" b="0" i="1" dirty="0">
                <a:effectLst/>
                <a:latin typeface="Menlo" panose="020B0609030804020204" pitchFamily="49" charset="0"/>
              </a:rPr>
              <a:t>in</a:t>
            </a:r>
            <a:r>
              <a:rPr lang="en-GB" b="0" dirty="0">
                <a:effectLst/>
                <a:latin typeface="Menlo" panose="020B0609030804020204" pitchFamily="49" charset="0"/>
              </a:rPr>
              <a:t> </a:t>
            </a:r>
            <a:r>
              <a:rPr lang="en-GB" b="0" dirty="0" err="1">
                <a:effectLst/>
                <a:latin typeface="Menlo" panose="020B0609030804020204" pitchFamily="49" charset="0"/>
              </a:rPr>
              <a:t>token_to_index.</a:t>
            </a:r>
            <a:r>
              <a:rPr lang="en-GB" b="0" dirty="0" err="1">
                <a:solidFill>
                  <a:srgbClr val="AAA0FA"/>
                </a:solidFill>
                <a:effectLst/>
                <a:latin typeface="Menlo" panose="020B0609030804020204" pitchFamily="49" charset="0"/>
              </a:rPr>
              <a:t>items</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a:t>
            </a:r>
            <a:r>
              <a:rPr lang="en-GB" b="0" dirty="0" err="1">
                <a:effectLst/>
                <a:latin typeface="Menlo" panose="020B0609030804020204" pitchFamily="49" charset="0"/>
              </a:rPr>
              <a:t>token_to_index</a:t>
            </a:r>
            <a:r>
              <a:rPr lang="en-GB" b="0" dirty="0">
                <a:effectLst/>
                <a:latin typeface="Menlo" panose="020B0609030804020204" pitchFamily="49" charset="0"/>
              </a:rPr>
              <a:t>)</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{'cat': 0, 'mat': 1, 'on': 2, 'sat': 3, 'the': 4}</a:t>
            </a:r>
          </a:p>
          <a:p>
            <a:pPr marL="0" indent="0">
              <a:buNone/>
            </a:pPr>
            <a:br>
              <a:rPr lang="en-GB" b="0" dirty="0">
                <a:solidFill>
                  <a:srgbClr val="D6D6DD"/>
                </a:solidFill>
                <a:effectLst/>
                <a:latin typeface="Menlo" panose="020B0609030804020204" pitchFamily="49" charset="0"/>
              </a:rPr>
            </a:br>
            <a:r>
              <a:rPr lang="en-GB" b="0" i="1" dirty="0">
                <a:solidFill>
                  <a:srgbClr val="6D6D6D"/>
                </a:solidFill>
                <a:effectLst/>
                <a:latin typeface="Menlo" panose="020B0609030804020204" pitchFamily="49" charset="0"/>
              </a:rPr>
              <a:t># Convert tokens to indices</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indices = [</a:t>
            </a:r>
            <a:r>
              <a:rPr lang="en-GB" b="0" dirty="0" err="1">
                <a:effectLst/>
                <a:latin typeface="Menlo" panose="020B0609030804020204" pitchFamily="49" charset="0"/>
              </a:rPr>
              <a:t>token_to_index</a:t>
            </a:r>
            <a:r>
              <a:rPr lang="en-GB" b="0" dirty="0">
                <a:effectLst/>
                <a:latin typeface="Menlo" panose="020B0609030804020204" pitchFamily="49" charset="0"/>
              </a:rPr>
              <a:t>[token]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a:t>
            </a:r>
            <a:r>
              <a:rPr lang="en-GB" b="0" dirty="0">
                <a:solidFill>
                  <a:srgbClr val="D6D6DD"/>
                </a:solidFill>
                <a:effectLst/>
                <a:latin typeface="Menlo" panose="020B0609030804020204" pitchFamily="49" charset="0"/>
              </a:rPr>
              <a:t>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tokens]</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(indices)</a:t>
            </a:r>
          </a:p>
          <a:p>
            <a:pPr marL="0" indent="0">
              <a:buNone/>
            </a:pPr>
            <a:r>
              <a:rPr lang="en-GB" b="0" i="1" dirty="0">
                <a:solidFill>
                  <a:srgbClr val="6D6D6D"/>
                </a:solidFill>
                <a:effectLst/>
                <a:latin typeface="Menlo" panose="020B0609030804020204" pitchFamily="49" charset="0"/>
              </a:rPr>
              <a:t># Output: [4, 0, 3, 2, 4, 1]</a:t>
            </a:r>
            <a:endParaRPr lang="en-GB" b="0" dirty="0">
              <a:solidFill>
                <a:srgbClr val="D6D6DD"/>
              </a:solidFill>
              <a:effectLst/>
              <a:latin typeface="Menlo" panose="020B0609030804020204" pitchFamily="49" charset="0"/>
            </a:endParaRPr>
          </a:p>
          <a:p>
            <a:pPr marL="0" indent="0">
              <a:buFont typeface="Courier New"/>
              <a:buNone/>
            </a:pPr>
            <a:endParaRPr lang="en-GB" i="1" dirty="0">
              <a:solidFill>
                <a:srgbClr val="6D6D6D"/>
              </a:solidFill>
              <a:latin typeface="Menlo" panose="020B0609030804020204" pitchFamily="49" charset="0"/>
            </a:endParaRPr>
          </a:p>
          <a:p>
            <a:pPr marL="0" indent="0">
              <a:buFont typeface="Courier New"/>
              <a:buNone/>
            </a:pPr>
            <a:endParaRPr lang="en-GB" dirty="0">
              <a:solidFill>
                <a:srgbClr val="D6D6DD"/>
              </a:solidFill>
              <a:latin typeface="Menlo" panose="020B0609030804020204" pitchFamily="49" charset="0"/>
            </a:endParaRPr>
          </a:p>
          <a:p>
            <a:pPr marL="0" indent="0">
              <a:buFont typeface="Courier New"/>
              <a:buNone/>
            </a:pPr>
            <a:endParaRPr lang="en-US" dirty="0"/>
          </a:p>
        </p:txBody>
      </p:sp>
    </p:spTree>
    <p:extLst>
      <p:ext uri="{BB962C8B-B14F-4D97-AF65-F5344CB8AC3E}">
        <p14:creationId xmlns:p14="http://schemas.microsoft.com/office/powerpoint/2010/main" val="2876757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Introduction to LLMs and how they work</a:t>
            </a:r>
          </a:p>
          <a:p>
            <a:r>
              <a:rPr lang="en-US" dirty="0"/>
              <a:t>What is available?</a:t>
            </a:r>
          </a:p>
          <a:p>
            <a:r>
              <a:rPr lang="en-US" dirty="0"/>
              <a:t>How to use them</a:t>
            </a:r>
          </a:p>
          <a:p>
            <a:pPr marL="0" indent="0">
              <a:buNone/>
            </a:pPr>
            <a:endParaRPr lang="en-US" dirty="0"/>
          </a:p>
          <a:p>
            <a:pPr marL="0" indent="0">
              <a:buNone/>
            </a:pPr>
            <a:r>
              <a:rPr lang="en-US" dirty="0"/>
              <a:t>Code and slides available on:</a:t>
            </a:r>
          </a:p>
          <a:p>
            <a:pPr marL="0" indent="0">
              <a:buNone/>
            </a:pPr>
            <a:endParaRPr lang="en-US" dirty="0"/>
          </a:p>
          <a:p>
            <a:pPr marL="0" indent="0">
              <a:buNone/>
            </a:pPr>
            <a:r>
              <a:rPr lang="en-US" dirty="0">
                <a:hlinkClick r:id="rId2"/>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D84C8-6339-E1E4-CE0A-F5EAD3F4E5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AC63CD-2097-94E3-DCBA-D865A6CA545A}"/>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17833647-D3AB-CEDC-B2CF-1650289151DA}"/>
              </a:ext>
            </a:extLst>
          </p:cNvPr>
          <p:cNvSpPr>
            <a:spLocks noGrp="1"/>
          </p:cNvSpPr>
          <p:nvPr>
            <p:ph type="body" sz="quarter" idx="11"/>
          </p:nvPr>
        </p:nvSpPr>
        <p:spPr/>
        <p:txBody>
          <a:bodyPr/>
          <a:lstStyle/>
          <a:p>
            <a:r>
              <a:rPr lang="en-US" dirty="0"/>
              <a:t>Types of tokenization</a:t>
            </a:r>
          </a:p>
        </p:txBody>
      </p:sp>
      <p:sp>
        <p:nvSpPr>
          <p:cNvPr id="4" name="Text Placeholder 3">
            <a:extLst>
              <a:ext uri="{FF2B5EF4-FFF2-40B4-BE49-F238E27FC236}">
                <a16:creationId xmlns:a16="http://schemas.microsoft.com/office/drawing/2014/main" id="{BB7A2995-5854-9A29-7752-A93925DCAD5A}"/>
              </a:ext>
            </a:extLst>
          </p:cNvPr>
          <p:cNvSpPr>
            <a:spLocks noGrp="1"/>
          </p:cNvSpPr>
          <p:nvPr>
            <p:ph type="body" sz="quarter" idx="12"/>
          </p:nvPr>
        </p:nvSpPr>
        <p:spPr/>
        <p:txBody>
          <a:bodyPr>
            <a:normAutofit/>
          </a:bodyPr>
          <a:lstStyle/>
          <a:p>
            <a:pPr marL="0" indent="0">
              <a:buNone/>
            </a:pPr>
            <a:endParaRPr lang="en-GB" b="0" dirty="0">
              <a:solidFill>
                <a:srgbClr val="D6D6DD"/>
              </a:solidFill>
              <a:effectLst/>
              <a:latin typeface="Menlo" panose="020B0609030804020204" pitchFamily="49" charset="0"/>
            </a:endParaRPr>
          </a:p>
          <a:p>
            <a:r>
              <a:rPr lang="en-US" sz="1867" dirty="0">
                <a:solidFill>
                  <a:srgbClr val="404040"/>
                </a:solidFill>
              </a:rPr>
              <a:t>Word tokenization</a:t>
            </a:r>
          </a:p>
          <a:p>
            <a:r>
              <a:rPr lang="en-US" dirty="0">
                <a:solidFill>
                  <a:srgbClr val="404040"/>
                </a:solidFill>
              </a:rPr>
              <a:t>Character tokenization</a:t>
            </a:r>
          </a:p>
          <a:p>
            <a:pPr marL="0" indent="0">
              <a:buNone/>
            </a:pPr>
            <a:endParaRPr lang="en-US" dirty="0">
              <a:solidFill>
                <a:srgbClr val="404040"/>
              </a:solidFill>
            </a:endParaRPr>
          </a:p>
          <a:p>
            <a:pPr marL="0" indent="0">
              <a:buNone/>
            </a:pP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text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rgbClr val="BA2121"/>
                </a:solidFill>
                <a:effectLst/>
                <a:latin typeface="Menlo" panose="020B0609030804020204" pitchFamily="49" charset="0"/>
                <a:ea typeface="Menlo" panose="020B0609030804020204" pitchFamily="49" charset="0"/>
                <a:cs typeface="Menlo" panose="020B0609030804020204" pitchFamily="49" charset="0"/>
              </a:rPr>
              <a:t>"The cat sat on the mat.”</a:t>
            </a:r>
          </a:p>
          <a:p>
            <a:pPr marL="0" indent="0">
              <a:buNone/>
            </a:pP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tokens</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rgbClr val="008000"/>
                </a:solidFill>
                <a:effectLst/>
                <a:latin typeface="Menlo" panose="020B0609030804020204" pitchFamily="49" charset="0"/>
                <a:ea typeface="Menlo" panose="020B0609030804020204" pitchFamily="49" charset="0"/>
                <a:cs typeface="Menlo" panose="020B0609030804020204" pitchFamily="49" charset="0"/>
              </a:rPr>
              <a:t>list</a:t>
            </a:r>
            <a:r>
              <a:rPr lang="en-GB" sz="1600" dirty="0">
                <a:latin typeface="Menlo" panose="020B0609030804020204" pitchFamily="49" charset="0"/>
                <a:ea typeface="Menlo" panose="020B0609030804020204" pitchFamily="49" charset="0"/>
                <a:cs typeface="Menlo" panose="020B0609030804020204" pitchFamily="49" charset="0"/>
              </a:rPr>
              <a:t>(</a:t>
            </a: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text</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rgbClr val="008000"/>
                </a:solidFill>
                <a:effectLst/>
                <a:latin typeface="Menlo" panose="020B0609030804020204" pitchFamily="49" charset="0"/>
                <a:ea typeface="Menlo" panose="020B0609030804020204" pitchFamily="49" charset="0"/>
                <a:cs typeface="Menlo" panose="020B0609030804020204" pitchFamily="49" charset="0"/>
              </a:rPr>
              <a:t>print</a:t>
            </a:r>
            <a:r>
              <a:rPr lang="en-GB" sz="1600" dirty="0">
                <a:latin typeface="Menlo" panose="020B0609030804020204" pitchFamily="49" charset="0"/>
                <a:ea typeface="Menlo" panose="020B0609030804020204" pitchFamily="49" charset="0"/>
                <a:cs typeface="Menlo" panose="020B0609030804020204" pitchFamily="49" charset="0"/>
              </a:rPr>
              <a:t>(</a:t>
            </a:r>
            <a:r>
              <a:rPr lang="en-GB" sz="1600" dirty="0">
                <a:solidFill>
                  <a:srgbClr val="000000"/>
                </a:solidFill>
                <a:effectLst/>
                <a:latin typeface="Menlo" panose="020B0609030804020204" pitchFamily="49" charset="0"/>
                <a:ea typeface="Menlo" panose="020B0609030804020204" pitchFamily="49" charset="0"/>
                <a:cs typeface="Menlo" panose="020B0609030804020204" pitchFamily="49" charset="0"/>
              </a:rPr>
              <a:t>tokens</a:t>
            </a:r>
            <a:r>
              <a:rPr lang="en-GB" sz="16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GB" sz="1600" i="1" dirty="0">
                <a:solidFill>
                  <a:srgbClr val="007979"/>
                </a:solidFill>
                <a:effectLst/>
                <a:latin typeface="Menlo" panose="020B0609030804020204" pitchFamily="49" charset="0"/>
                <a:ea typeface="Menlo" panose="020B0609030804020204" pitchFamily="49" charset="0"/>
                <a:cs typeface="Menlo" panose="020B0609030804020204" pitchFamily="49" charset="0"/>
              </a:rPr>
              <a:t># Output: ['T', 'h', 'e', ' ', 'c', 'a', 't', ' ', 's', 'a', 't', ' ', 'o', 'n', ' ', 't', 'h', 'e', ' ', 'm', 'a', 't', '.']</a:t>
            </a:r>
            <a:endParaRPr lang="en-US" sz="1600" dirty="0">
              <a:solidFill>
                <a:srgbClr val="404040"/>
              </a:solidFill>
            </a:endParaRPr>
          </a:p>
          <a:p>
            <a:endParaRPr lang="en-US" dirty="0">
              <a:solidFill>
                <a:srgbClr val="404040"/>
              </a:solidFill>
            </a:endParaRPr>
          </a:p>
          <a:p>
            <a:r>
              <a:rPr lang="en-US" sz="1867" dirty="0" err="1">
                <a:solidFill>
                  <a:srgbClr val="404040"/>
                </a:solidFill>
              </a:rPr>
              <a:t>Subword</a:t>
            </a:r>
            <a:r>
              <a:rPr lang="en-US" sz="1867" dirty="0">
                <a:solidFill>
                  <a:srgbClr val="404040"/>
                </a:solidFill>
              </a:rPr>
              <a:t> tokenization</a:t>
            </a:r>
          </a:p>
          <a:p>
            <a:pPr lvl="1"/>
            <a:r>
              <a:rPr lang="en-US" dirty="0">
                <a:solidFill>
                  <a:srgbClr val="404040"/>
                </a:solidFill>
              </a:rPr>
              <a:t>BPE</a:t>
            </a:r>
          </a:p>
          <a:p>
            <a:pPr marL="0" indent="0">
              <a:buNone/>
            </a:pPr>
            <a:endParaRPr lang="en-US" dirty="0"/>
          </a:p>
        </p:txBody>
      </p:sp>
    </p:spTree>
    <p:extLst>
      <p:ext uri="{BB962C8B-B14F-4D97-AF65-F5344CB8AC3E}">
        <p14:creationId xmlns:p14="http://schemas.microsoft.com/office/powerpoint/2010/main" val="3469204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E1913-B6DD-7F57-DB08-B0847BB012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A410336-9019-2BDC-815D-DBD9401308A4}"/>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07244118-5FED-461A-39C9-5D350FC4BFDD}"/>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1A48CAB5-9436-CDB6-0139-7529EE2F15BE}"/>
              </a:ext>
            </a:extLst>
          </p:cNvPr>
          <p:cNvSpPr>
            <a:spLocks noGrp="1"/>
          </p:cNvSpPr>
          <p:nvPr>
            <p:ph type="body" sz="quarter" idx="12"/>
          </p:nvPr>
        </p:nvSpPr>
        <p:spPr/>
        <p:txBody>
          <a:bodyPr>
            <a:normAutofit/>
          </a:bodyPr>
          <a:lstStyle/>
          <a:p>
            <a:pPr marL="0" indent="0" algn="l">
              <a:buNone/>
            </a:pPr>
            <a:r>
              <a:rPr lang="en-GB" b="0" i="0" dirty="0">
                <a:solidFill>
                  <a:srgbClr val="000000"/>
                </a:solidFill>
                <a:effectLst/>
                <a:latin typeface="Helvetica Neue" panose="02000503000000020004" pitchFamily="2" charset="0"/>
              </a:rPr>
              <a:t>BPE recursively merges the most frequently </a:t>
            </a:r>
            <a:r>
              <a:rPr lang="en-GB" b="0" i="0" dirty="0" err="1">
                <a:solidFill>
                  <a:srgbClr val="000000"/>
                </a:solidFill>
                <a:effectLst/>
                <a:latin typeface="Helvetica Neue" panose="02000503000000020004" pitchFamily="2" charset="0"/>
              </a:rPr>
              <a:t>occuring</a:t>
            </a:r>
            <a:r>
              <a:rPr lang="en-GB" b="0" i="0" dirty="0">
                <a:solidFill>
                  <a:srgbClr val="000000"/>
                </a:solidFill>
                <a:effectLst/>
                <a:latin typeface="Helvetica Neue" panose="02000503000000020004" pitchFamily="2" charset="0"/>
              </a:rPr>
              <a:t> pairs of consecutive bytes within a corpus of text.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Suppose we have the following sentence:</a:t>
            </a:r>
          </a:p>
          <a:p>
            <a:pPr marL="0" indent="0" algn="l">
              <a:buNone/>
            </a:pPr>
            <a:r>
              <a:rPr lang="en-GB" dirty="0">
                <a:solidFill>
                  <a:srgbClr val="BA2121"/>
                </a:solidFill>
                <a:effectLst/>
              </a:rPr>
              <a:t>"the cat sat on the mat”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begin by splitting the sentence into words:</a:t>
            </a:r>
          </a:p>
          <a:p>
            <a:pPr marL="0" indent="0">
              <a:buNone/>
            </a:pPr>
            <a:r>
              <a:rPr lang="en-GB" dirty="0"/>
              <a:t>[</a:t>
            </a:r>
            <a:r>
              <a:rPr lang="en-GB" dirty="0">
                <a:solidFill>
                  <a:srgbClr val="BA2121"/>
                </a:solidFill>
                <a:effectLst/>
              </a:rPr>
              <a:t>'the'</a:t>
            </a:r>
            <a:r>
              <a:rPr lang="en-GB" dirty="0"/>
              <a:t>, </a:t>
            </a:r>
            <a:r>
              <a:rPr lang="en-GB" dirty="0">
                <a:solidFill>
                  <a:srgbClr val="BA2121"/>
                </a:solidFill>
                <a:effectLst/>
              </a:rPr>
              <a:t>'cat'</a:t>
            </a:r>
            <a:r>
              <a:rPr lang="en-GB" dirty="0"/>
              <a:t>, </a:t>
            </a:r>
            <a:r>
              <a:rPr lang="en-GB" dirty="0">
                <a:solidFill>
                  <a:srgbClr val="BA2121"/>
                </a:solidFill>
                <a:effectLst/>
              </a:rPr>
              <a:t>'sat'</a:t>
            </a:r>
            <a:r>
              <a:rPr lang="en-GB" dirty="0"/>
              <a:t>, </a:t>
            </a:r>
            <a:r>
              <a:rPr lang="en-GB" dirty="0">
                <a:solidFill>
                  <a:srgbClr val="BA2121"/>
                </a:solidFill>
                <a:effectLst/>
              </a:rPr>
              <a:t>'on'</a:t>
            </a:r>
            <a:r>
              <a:rPr lang="en-GB" dirty="0"/>
              <a:t>, </a:t>
            </a:r>
            <a:r>
              <a:rPr lang="en-GB" dirty="0">
                <a:solidFill>
                  <a:srgbClr val="BA2121"/>
                </a:solidFill>
                <a:effectLst/>
              </a:rPr>
              <a:t>'the'</a:t>
            </a:r>
            <a:r>
              <a:rPr lang="en-GB" dirty="0"/>
              <a:t>, </a:t>
            </a:r>
            <a:r>
              <a:rPr lang="en-GB" dirty="0">
                <a:solidFill>
                  <a:srgbClr val="BA2121"/>
                </a:solidFill>
                <a:effectLst/>
              </a:rPr>
              <a:t>'mat'</a:t>
            </a:r>
            <a:r>
              <a:rPr lang="en-GB" dirty="0"/>
              <a:t>]</a:t>
            </a:r>
            <a:endParaRPr lang="en-US" dirty="0"/>
          </a:p>
        </p:txBody>
      </p:sp>
    </p:spTree>
    <p:extLst>
      <p:ext uri="{BB962C8B-B14F-4D97-AF65-F5344CB8AC3E}">
        <p14:creationId xmlns:p14="http://schemas.microsoft.com/office/powerpoint/2010/main" val="1922634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19B98-79A2-9E66-D9C6-E562E9E2B13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80CBD9-4803-5711-7319-CF5B18311854}"/>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91F86CC0-B565-3D6B-AF57-8A7A8788E5BA}"/>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01885FB9-F16E-346D-56C4-95931A89DCC1}"/>
              </a:ext>
            </a:extLst>
          </p:cNvPr>
          <p:cNvSpPr>
            <a:spLocks noGrp="1"/>
          </p:cNvSpPr>
          <p:nvPr>
            <p:ph type="body" sz="quarter" idx="12"/>
          </p:nvPr>
        </p:nvSpPr>
        <p:spPr/>
        <p:txBody>
          <a:bodyPr>
            <a:normAutofit lnSpcReduction="10000"/>
          </a:bodyPr>
          <a:lstStyle/>
          <a:p>
            <a:pPr marL="0" indent="0" algn="l">
              <a:buNone/>
            </a:pPr>
            <a:r>
              <a:rPr lang="en-GB" b="0" i="0" dirty="0">
                <a:solidFill>
                  <a:srgbClr val="000000"/>
                </a:solidFill>
                <a:effectLst/>
                <a:latin typeface="Helvetica Neue" panose="02000503000000020004" pitchFamily="2" charset="0"/>
              </a:rPr>
              <a:t>We come up with a starting vocabulary:</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p>
          <a:p>
            <a:pPr marL="0" indent="0" algn="l">
              <a:buNone/>
            </a:pPr>
            <a:endParaRPr lang="en-GB" dirty="0">
              <a:solidFill>
                <a:srgbClr val="BA2121"/>
              </a:solidFill>
            </a:endParaRPr>
          </a:p>
          <a:p>
            <a:pPr marL="0" indent="0" algn="l">
              <a:buNone/>
            </a:pPr>
            <a:r>
              <a:rPr lang="en-GB" b="0" i="0" dirty="0">
                <a:solidFill>
                  <a:srgbClr val="000000"/>
                </a:solidFill>
                <a:effectLst/>
                <a:latin typeface="Helvetica Neue" panose="02000503000000020004" pitchFamily="2" charset="0"/>
              </a:rPr>
              <a:t>We then look at pairs of characters.</a:t>
            </a:r>
          </a:p>
          <a:p>
            <a:pPr marL="0" indent="0" algn="l">
              <a:buNone/>
            </a:pPr>
            <a:endParaRPr lang="en-GB" dirty="0">
              <a:solidFill>
                <a:srgbClr val="000000"/>
              </a:solidFill>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For example, the pair 'at' occurs 3 times in this sentence.</a:t>
            </a:r>
          </a:p>
          <a:p>
            <a:pPr marL="0" indent="0" algn="l">
              <a:buNone/>
            </a:pPr>
            <a:endParaRPr lang="en-GB" dirty="0">
              <a:solidFill>
                <a:srgbClr val="000000"/>
              </a:solidFill>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Similarly, '</a:t>
            </a:r>
            <a:r>
              <a:rPr lang="en-GB" b="0" i="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th</a:t>
            </a:r>
            <a:r>
              <a:rPr lang="en-GB" b="0" i="0" dirty="0">
                <a:solidFill>
                  <a:srgbClr val="000000"/>
                </a:solidFill>
                <a:effectLst/>
                <a:latin typeface="Helvetica Neue" panose="02000503000000020004" pitchFamily="2" charset="0"/>
              </a:rPr>
              <a:t>' and 'he' occur twice, but combinations like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ca</a:t>
            </a:r>
            <a:r>
              <a:rPr lang="en-GB" b="0" i="0" dirty="0">
                <a:solidFill>
                  <a:srgbClr val="000000"/>
                </a:solidFill>
                <a:effectLst/>
                <a:latin typeface="Helvetica Neue" panose="02000503000000020004" pitchFamily="2" charset="0"/>
              </a:rPr>
              <a:t>',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ma</a:t>
            </a:r>
            <a:r>
              <a:rPr lang="en-GB" b="0" i="0" dirty="0">
                <a:solidFill>
                  <a:srgbClr val="000000"/>
                </a:solidFill>
                <a:effectLst/>
                <a:latin typeface="Helvetica Neue" panose="02000503000000020004" pitchFamily="2" charset="0"/>
              </a:rPr>
              <a:t>', and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on</a:t>
            </a:r>
            <a:r>
              <a:rPr lang="en-GB" b="0" i="0" dirty="0">
                <a:solidFill>
                  <a:srgbClr val="000000"/>
                </a:solidFill>
                <a:effectLst/>
                <a:latin typeface="Helvetica Neue" panose="02000503000000020004" pitchFamily="2" charset="0"/>
              </a:rPr>
              <a:t>' only occur once.</a:t>
            </a:r>
          </a:p>
          <a:p>
            <a:pPr marL="0" indent="0" algn="l">
              <a:buNone/>
            </a:pPr>
            <a:endParaRPr lang="en-GB" dirty="0">
              <a:solidFill>
                <a:srgbClr val="000000"/>
              </a:solidFill>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build up a frequency map:</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3</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000000"/>
                </a:solidFill>
                <a:effectLst/>
                <a:latin typeface="Menlo" panose="020B0609030804020204" pitchFamily="49" charset="0"/>
                <a:ea typeface="Menlo" panose="020B0609030804020204" pitchFamily="49" charset="0"/>
                <a:cs typeface="Menlo" panose="020B0609030804020204" pitchFamily="49" charset="0"/>
              </a:rPr>
              <a:t>etc</a:t>
            </a:r>
            <a:r>
              <a:rPr lang="en-GB" dirty="0">
                <a:latin typeface="Menlo" panose="020B0609030804020204" pitchFamily="49" charset="0"/>
                <a:ea typeface="Menlo" panose="020B0609030804020204" pitchFamily="49" charset="0"/>
                <a:cs typeface="Menlo" panose="020B0609030804020204" pitchFamily="49" charset="0"/>
              </a:rPr>
              <a:t>. }</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27213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32395-8BB0-8C96-8741-3C48A243374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23D7F6-C956-83F7-C7D7-45AD8AAB6BA3}"/>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FE7A6C22-4471-B05D-5C86-AEFE0FCA6960}"/>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0030477F-F7D7-73DB-9588-696F7F28833B}"/>
              </a:ext>
            </a:extLst>
          </p:cNvPr>
          <p:cNvSpPr>
            <a:spLocks noGrp="1"/>
          </p:cNvSpPr>
          <p:nvPr>
            <p:ph type="body" sz="quarter" idx="12"/>
          </p:nvPr>
        </p:nvSpPr>
        <p:spPr/>
        <p:txBody>
          <a:bodyPr>
            <a:normAutofit fontScale="92500" lnSpcReduction="10000"/>
          </a:bodyPr>
          <a:lstStyle/>
          <a:p>
            <a:pPr marL="0" indent="0" algn="l">
              <a:buNone/>
            </a:pPr>
            <a:r>
              <a:rPr lang="en-GB" b="0" i="0" dirty="0">
                <a:solidFill>
                  <a:srgbClr val="000000"/>
                </a:solidFill>
                <a:effectLst/>
                <a:latin typeface="Helvetica Neue" panose="02000503000000020004" pitchFamily="2" charset="0"/>
              </a:rPr>
              <a:t>We then add the most frequent pairs of characters into the vocabulary, so it now becomes:</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GB" dirty="0">
              <a:latin typeface="Menlo" panose="020B0609030804020204" pitchFamily="49" charset="0"/>
              <a:ea typeface="Menlo" panose="020B0609030804020204" pitchFamily="49" charset="0"/>
              <a:cs typeface="Menlo" panose="020B0609030804020204" pitchFamily="49" charset="0"/>
            </a:endParaRPr>
          </a:p>
          <a:p>
            <a:pPr marL="0" indent="0" algn="l">
              <a:buNone/>
            </a:pPr>
            <a:r>
              <a:rPr lang="en-GB" b="0" i="0" dirty="0">
                <a:solidFill>
                  <a:srgbClr val="000000"/>
                </a:solidFill>
                <a:effectLst/>
                <a:latin typeface="Helvetica Neue" panose="02000503000000020004" pitchFamily="2" charset="0"/>
              </a:rPr>
              <a:t>We repeat the process, but we are not considering the combinations that also include the 'at' token. So when we break down the sentence into tokens it becomes:</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GB" dirty="0">
              <a:latin typeface="Menlo" panose="020B0609030804020204" pitchFamily="49" charset="0"/>
              <a:ea typeface="Menlo" panose="020B0609030804020204" pitchFamily="49" charset="0"/>
              <a:cs typeface="Menlo" panose="020B0609030804020204" pitchFamily="49" charset="0"/>
            </a:endParaRPr>
          </a:p>
          <a:p>
            <a:pPr marL="0" indent="0" algn="l">
              <a:buNone/>
            </a:pPr>
            <a:r>
              <a:rPr lang="en-GB" b="0" i="0" dirty="0">
                <a:solidFill>
                  <a:srgbClr val="000000"/>
                </a:solidFill>
                <a:effectLst/>
                <a:latin typeface="Helvetica Neue" panose="02000503000000020004" pitchFamily="2" charset="0"/>
              </a:rPr>
              <a:t>Now we look for frequent combinations again, and we have:</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b="1" dirty="0">
                <a:solidFill>
                  <a:srgbClr val="AA22FF"/>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000000"/>
                </a:solidFill>
                <a:effectLst/>
                <a:latin typeface="Menlo" panose="020B0609030804020204" pitchFamily="49" charset="0"/>
                <a:ea typeface="Menlo" panose="020B0609030804020204" pitchFamily="49" charset="0"/>
                <a:cs typeface="Menlo" panose="020B0609030804020204" pitchFamily="49" charset="0"/>
              </a:rPr>
              <a:t>etc</a:t>
            </a:r>
            <a:r>
              <a:rPr lang="en-GB" dirty="0">
                <a:latin typeface="Menlo" panose="020B0609030804020204" pitchFamily="49" charset="0"/>
                <a:ea typeface="Menlo" panose="020B0609030804020204" pitchFamily="49" charset="0"/>
                <a:cs typeface="Menlo" panose="020B0609030804020204" pitchFamily="49" charset="0"/>
              </a:rPr>
              <a:t>. }</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We add '</a:t>
            </a:r>
            <a:r>
              <a:rPr lang="en-GB" b="0" i="0" dirty="0" err="1">
                <a:solidFill>
                  <a:srgbClr val="000000"/>
                </a:solidFill>
                <a:effectLst/>
                <a:latin typeface="Helvetica Neue" panose="02000503000000020004" pitchFamily="2" charset="0"/>
              </a:rPr>
              <a:t>th</a:t>
            </a:r>
            <a:r>
              <a:rPr lang="en-GB" b="0" i="0" dirty="0">
                <a:solidFill>
                  <a:srgbClr val="000000"/>
                </a:solidFill>
                <a:effectLst/>
                <a:latin typeface="Helvetica Neue" panose="02000503000000020004" pitchFamily="2" charset="0"/>
              </a:rPr>
              <a:t>' and 'he' to the vocabulary:</a:t>
            </a:r>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'he'</a:t>
            </a:r>
            <a:r>
              <a:rPr lang="en-GB" dirty="0">
                <a:latin typeface="Menlo" panose="020B0609030804020204" pitchFamily="49" charset="0"/>
                <a:ea typeface="Menlo" panose="020B0609030804020204" pitchFamily="49" charset="0"/>
                <a:cs typeface="Menlo" panose="020B0609030804020204" pitchFamily="49" charset="0"/>
              </a:rPr>
              <a:t>]</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618224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301CA-AAAB-A98D-60C6-E87519F33C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24FFA04-B206-5BC6-043B-170E7EAE6DD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3ABCECD4-0DB5-0A2A-006C-72E8FDBD9413}"/>
              </a:ext>
            </a:extLst>
          </p:cNvPr>
          <p:cNvSpPr>
            <a:spLocks noGrp="1"/>
          </p:cNvSpPr>
          <p:nvPr>
            <p:ph type="body" sz="quarter" idx="11"/>
          </p:nvPr>
        </p:nvSpPr>
        <p:spPr/>
        <p:txBody>
          <a:bodyPr/>
          <a:lstStyle/>
          <a:p>
            <a:r>
              <a:rPr lang="en-US" dirty="0" err="1"/>
              <a:t>Subword</a:t>
            </a:r>
            <a:r>
              <a:rPr lang="en-US" dirty="0"/>
              <a:t> tokenization</a:t>
            </a:r>
          </a:p>
        </p:txBody>
      </p:sp>
      <p:sp>
        <p:nvSpPr>
          <p:cNvPr id="4" name="Text Placeholder 3">
            <a:extLst>
              <a:ext uri="{FF2B5EF4-FFF2-40B4-BE49-F238E27FC236}">
                <a16:creationId xmlns:a16="http://schemas.microsoft.com/office/drawing/2014/main" id="{851331DC-1E27-CACB-4379-53B790C3D53E}"/>
              </a:ext>
            </a:extLst>
          </p:cNvPr>
          <p:cNvSpPr>
            <a:spLocks noGrp="1"/>
          </p:cNvSpPr>
          <p:nvPr>
            <p:ph type="body" sz="quarter" idx="12"/>
          </p:nvPr>
        </p:nvSpPr>
        <p:spPr/>
        <p:txBody>
          <a:bodyPr>
            <a:normAutofit/>
          </a:bodyPr>
          <a:lstStyle/>
          <a:p>
            <a:pPr marL="0" indent="0" algn="l">
              <a:buNone/>
            </a:pPr>
            <a:r>
              <a:rPr lang="en-GB" b="0" i="0" dirty="0">
                <a:solidFill>
                  <a:srgbClr val="000000"/>
                </a:solidFill>
                <a:effectLst/>
                <a:latin typeface="Helvetica Neue" panose="02000503000000020004" pitchFamily="2" charset="0"/>
              </a:rPr>
              <a:t>If we now tokenise the sentence again, it will be become:</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'n'</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err="1">
                <a:solidFill>
                  <a:srgbClr val="BA2121"/>
                </a:solidFill>
                <a:effectLst/>
                <a:latin typeface="Menlo" panose="020B0609030804020204" pitchFamily="49" charset="0"/>
                <a:ea typeface="Menlo" panose="020B0609030804020204" pitchFamily="49" charset="0"/>
                <a:cs typeface="Menlo" panose="020B0609030804020204" pitchFamily="49" charset="0"/>
              </a:rPr>
              <a:t>th</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'e'</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'at’</a:t>
            </a:r>
            <a:r>
              <a:rPr lang="en-GB" dirty="0">
                <a:latin typeface="Menlo" panose="020B0609030804020204" pitchFamily="49" charset="0"/>
                <a:ea typeface="Menlo" panose="020B0609030804020204" pitchFamily="49" charset="0"/>
                <a:cs typeface="Menlo" panose="020B0609030804020204" pitchFamily="49" charset="0"/>
              </a:rPr>
              <a:t>]</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You might notice the overlap of '</a:t>
            </a:r>
            <a:r>
              <a:rPr lang="en-GB" b="0" i="0" dirty="0" err="1">
                <a:solidFill>
                  <a:srgbClr val="000000"/>
                </a:solidFill>
                <a:effectLst/>
                <a:latin typeface="Menlo" panose="020B0609030804020204" pitchFamily="49" charset="0"/>
                <a:ea typeface="Menlo" panose="020B0609030804020204" pitchFamily="49" charset="0"/>
                <a:cs typeface="Menlo" panose="020B0609030804020204" pitchFamily="49" charset="0"/>
              </a:rPr>
              <a:t>th</a:t>
            </a:r>
            <a:r>
              <a:rPr lang="en-GB" b="0" i="0" dirty="0">
                <a:solidFill>
                  <a:srgbClr val="000000"/>
                </a:solidFill>
                <a:effectLst/>
                <a:latin typeface="Helvetica Neue" panose="02000503000000020004" pitchFamily="2" charset="0"/>
              </a:rPr>
              <a:t>' and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he</a:t>
            </a:r>
            <a:r>
              <a:rPr lang="en-GB" b="0" i="0" dirty="0">
                <a:solidFill>
                  <a:srgbClr val="000000"/>
                </a:solidFill>
                <a:effectLst/>
                <a:latin typeface="Helvetica Neue" panose="02000503000000020004" pitchFamily="2" charset="0"/>
              </a:rPr>
              <a:t>'. BPE favours firstly, longer tokens, and secondly, earlier merges take precedence over later ones.</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Looking for frequent combinations, we have:</a:t>
            </a:r>
          </a:p>
          <a:p>
            <a:pPr marL="0" indent="0" algn="l">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000000"/>
                </a:solidFill>
                <a:effectLst/>
                <a:latin typeface="Menlo" panose="020B0609030804020204" pitchFamily="49" charset="0"/>
                <a:ea typeface="Menlo" panose="020B0609030804020204" pitchFamily="49" charset="0"/>
                <a:cs typeface="Menlo" panose="020B0609030804020204" pitchFamily="49" charset="0"/>
              </a:rPr>
              <a:t>etc</a:t>
            </a:r>
            <a:r>
              <a:rPr lang="en-GB" dirty="0">
                <a:latin typeface="Menlo" panose="020B0609030804020204" pitchFamily="49" charset="0"/>
                <a:ea typeface="Menlo" panose="020B0609030804020204" pitchFamily="49" charset="0"/>
                <a:cs typeface="Menlo" panose="020B0609030804020204" pitchFamily="49" charset="0"/>
              </a:rPr>
              <a:t>. }</a:t>
            </a:r>
          </a:p>
          <a:p>
            <a:pPr marL="0" indent="0" algn="l">
              <a:buNone/>
            </a:pPr>
            <a:endParaRPr lang="en-GB" b="0" i="0" dirty="0">
              <a:solidFill>
                <a:srgbClr val="000000"/>
              </a:solidFill>
              <a:effectLst/>
              <a:latin typeface="Helvetica Neue" panose="02000503000000020004" pitchFamily="2" charset="0"/>
            </a:endParaRPr>
          </a:p>
          <a:p>
            <a:pPr marL="0" indent="0" algn="l">
              <a:buNone/>
            </a:pPr>
            <a:r>
              <a:rPr lang="en-GB" b="0" i="0" dirty="0">
                <a:solidFill>
                  <a:srgbClr val="000000"/>
                </a:solidFill>
                <a:effectLst/>
                <a:latin typeface="Helvetica Neue" panose="02000503000000020004" pitchFamily="2" charset="0"/>
              </a:rPr>
              <a:t>And now '</a:t>
            </a:r>
            <a:r>
              <a:rPr lang="en-GB" b="0" i="0" dirty="0">
                <a:solidFill>
                  <a:srgbClr val="000000"/>
                </a:solidFill>
                <a:effectLst/>
                <a:latin typeface="Menlo" panose="020B0609030804020204" pitchFamily="49" charset="0"/>
                <a:ea typeface="Menlo" panose="020B0609030804020204" pitchFamily="49" charset="0"/>
                <a:cs typeface="Menlo" panose="020B0609030804020204" pitchFamily="49" charset="0"/>
              </a:rPr>
              <a:t>the</a:t>
            </a:r>
            <a:r>
              <a:rPr lang="en-GB" b="0" i="0" dirty="0">
                <a:solidFill>
                  <a:srgbClr val="000000"/>
                </a:solidFill>
                <a:effectLst/>
                <a:latin typeface="Helvetica Neue" panose="02000503000000020004" pitchFamily="2" charset="0"/>
              </a:rPr>
              <a:t>' can get added to the vocabulary.</a:t>
            </a:r>
          </a:p>
          <a:p>
            <a:pPr marL="0" indent="0" algn="l">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4218217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E5601-57FF-E52D-CD62-086BC25DBDC3}"/>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EB89ABD-85E4-CCB2-A7D9-D9F88BD11C5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1F2D3B4-9615-376A-8B11-043CB45A2DBA}"/>
              </a:ext>
            </a:extLst>
          </p:cNvPr>
          <p:cNvSpPr>
            <a:spLocks noGrp="1"/>
          </p:cNvSpPr>
          <p:nvPr>
            <p:ph type="body" sz="quarter" idx="12"/>
          </p:nvPr>
        </p:nvSpPr>
        <p:spPr/>
        <p:txBody>
          <a:bodyPr/>
          <a:lstStyle/>
          <a:p>
            <a:endParaRPr lang="en-US"/>
          </a:p>
        </p:txBody>
      </p:sp>
      <p:pic>
        <p:nvPicPr>
          <p:cNvPr id="1026" name="Picture 2">
            <a:extLst>
              <a:ext uri="{FF2B5EF4-FFF2-40B4-BE49-F238E27FC236}">
                <a16:creationId xmlns:a16="http://schemas.microsoft.com/office/drawing/2014/main" id="{25399B98-8E85-9912-E46E-7B0F4213F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12192000" cy="6834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948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8B226-16F8-5B77-7F01-3853B993E6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D140046-3AB4-524C-BD25-457FF14664A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896C86BC-22C8-626A-55AD-EB0C062712F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73BCC56-B59E-8DA1-3E1B-7D0799D97001}"/>
              </a:ext>
            </a:extLst>
          </p:cNvPr>
          <p:cNvSpPr>
            <a:spLocks noGrp="1"/>
          </p:cNvSpPr>
          <p:nvPr>
            <p:ph type="body" sz="quarter" idx="12"/>
          </p:nvPr>
        </p:nvSpPr>
        <p:spPr/>
        <p:txBody>
          <a:bodyPr/>
          <a:lstStyle/>
          <a:p>
            <a:endParaRPr lang="en-US"/>
          </a:p>
        </p:txBody>
      </p:sp>
      <p:pic>
        <p:nvPicPr>
          <p:cNvPr id="2050" name="Picture 2">
            <a:extLst>
              <a:ext uri="{FF2B5EF4-FFF2-40B4-BE49-F238E27FC236}">
                <a16:creationId xmlns:a16="http://schemas.microsoft.com/office/drawing/2014/main" id="{260C9B4E-88D6-9751-6727-7EF82E27C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12192000" cy="6834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322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96E54-CEFC-7D47-001D-277D2D7E2A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139FCF-CF01-6C50-152F-9EAD7762D73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46674619-3940-7A0F-D423-5E7427AB9511}"/>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85052624-8C2A-75E9-9A0D-C726D438D401}"/>
              </a:ext>
            </a:extLst>
          </p:cNvPr>
          <p:cNvSpPr>
            <a:spLocks noGrp="1"/>
          </p:cNvSpPr>
          <p:nvPr>
            <p:ph type="body" sz="quarter" idx="12"/>
          </p:nvPr>
        </p:nvSpPr>
        <p:spPr/>
        <p:txBody>
          <a:bodyPr/>
          <a:lstStyle/>
          <a:p>
            <a:endParaRPr lang="en-US"/>
          </a:p>
        </p:txBody>
      </p:sp>
      <p:pic>
        <p:nvPicPr>
          <p:cNvPr id="3074" name="Picture 2">
            <a:extLst>
              <a:ext uri="{FF2B5EF4-FFF2-40B4-BE49-F238E27FC236}">
                <a16:creationId xmlns:a16="http://schemas.microsoft.com/office/drawing/2014/main" id="{51C12468-6252-C299-0609-A7FD5ED04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12192000" cy="6834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16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12BBD9-FA16-560E-4777-545ECD5FAE1B}"/>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FF6143F0-07E7-6F8E-968A-E4DD85AB5F6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2C31F121-FCAF-AD09-0D22-4E483AD9A132}"/>
              </a:ext>
            </a:extLst>
          </p:cNvPr>
          <p:cNvSpPr>
            <a:spLocks noGrp="1"/>
          </p:cNvSpPr>
          <p:nvPr>
            <p:ph type="body" sz="quarter" idx="12"/>
          </p:nvPr>
        </p:nvSpPr>
        <p:spPr/>
        <p:txBody>
          <a:bodyPr/>
          <a:lstStyle/>
          <a:p>
            <a:endParaRPr lang="en-US"/>
          </a:p>
        </p:txBody>
      </p:sp>
      <p:pic>
        <p:nvPicPr>
          <p:cNvPr id="4098" name="Picture 2">
            <a:extLst>
              <a:ext uri="{FF2B5EF4-FFF2-40B4-BE49-F238E27FC236}">
                <a16:creationId xmlns:a16="http://schemas.microsoft.com/office/drawing/2014/main" id="{9284F9E9-A9F1-6F20-40F1-6FF16FB93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12192000" cy="6834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816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ADEF3D-2092-EF43-17C0-19B37EC4E0C8}"/>
              </a:ext>
            </a:extLst>
          </p:cNvPr>
          <p:cNvSpPr>
            <a:spLocks noGrp="1"/>
          </p:cNvSpPr>
          <p:nvPr>
            <p:ph type="body" sz="quarter" idx="10"/>
          </p:nvPr>
        </p:nvSpPr>
        <p:spPr/>
        <p:txBody>
          <a:bodyPr/>
          <a:lstStyle/>
          <a:p>
            <a:r>
              <a:rPr lang="en-US" dirty="0"/>
              <a:t>Embeddings</a:t>
            </a:r>
          </a:p>
        </p:txBody>
      </p:sp>
      <p:sp>
        <p:nvSpPr>
          <p:cNvPr id="3" name="Text Placeholder 2">
            <a:extLst>
              <a:ext uri="{FF2B5EF4-FFF2-40B4-BE49-F238E27FC236}">
                <a16:creationId xmlns:a16="http://schemas.microsoft.com/office/drawing/2014/main" id="{123F5C1A-28C2-410A-6ADC-26B09F94CC69}"/>
              </a:ext>
            </a:extLst>
          </p:cNvPr>
          <p:cNvSpPr>
            <a:spLocks noGrp="1"/>
          </p:cNvSpPr>
          <p:nvPr>
            <p:ph type="body" sz="quarter" idx="11"/>
          </p:nvPr>
        </p:nvSpPr>
        <p:spPr/>
        <p:txBody>
          <a:bodyPr/>
          <a:lstStyle/>
          <a:p>
            <a:r>
              <a:rPr lang="en-US" dirty="0"/>
              <a:t>Suppose I have the following corpus and tokenizer…</a:t>
            </a:r>
          </a:p>
        </p:txBody>
      </p:sp>
      <p:sp>
        <p:nvSpPr>
          <p:cNvPr id="4" name="Text Placeholder 3">
            <a:extLst>
              <a:ext uri="{FF2B5EF4-FFF2-40B4-BE49-F238E27FC236}">
                <a16:creationId xmlns:a16="http://schemas.microsoft.com/office/drawing/2014/main" id="{3AF75939-BC60-E7A9-1D1F-6DDA2A92D6D2}"/>
              </a:ext>
            </a:extLst>
          </p:cNvPr>
          <p:cNvSpPr>
            <a:spLocks noGrp="1"/>
          </p:cNvSpPr>
          <p:nvPr>
            <p:ph type="body" sz="quarter" idx="12"/>
          </p:nvPr>
        </p:nvSpPr>
        <p:spPr/>
        <p:txBody>
          <a:bodyPr/>
          <a:lstStyle/>
          <a:p>
            <a:pPr marL="0" indent="0">
              <a:buNone/>
            </a:pP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“the cat sat on the mat”</a:t>
            </a: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“the dog sat on the mat”</a:t>
            </a: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“the cat sat on the dog”</a:t>
            </a: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US" dirty="0"/>
          </a:p>
          <a:p>
            <a:pPr marL="0" indent="0">
              <a:buNone/>
            </a:pP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the’</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latin typeface="Menlo" panose="020B0609030804020204" pitchFamily="49" charset="0"/>
                <a:ea typeface="Menlo" panose="020B0609030804020204" pitchFamily="49" charset="0"/>
                <a:cs typeface="Menlo" panose="020B0609030804020204" pitchFamily="49" charset="0"/>
              </a:rPr>
              <a:t>0</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cat</a:t>
            </a:r>
            <a:r>
              <a:rPr lang="en-GB"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effectLst/>
                <a:latin typeface="Menlo" panose="020B0609030804020204" pitchFamily="49" charset="0"/>
                <a:ea typeface="Menlo" panose="020B0609030804020204" pitchFamily="49" charset="0"/>
                <a:cs typeface="Menlo" panose="020B0609030804020204" pitchFamily="49" charset="0"/>
              </a:rPr>
              <a:t>1</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sat’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latin typeface="Menlo" panose="020B0609030804020204" pitchFamily="49" charset="0"/>
                <a:ea typeface="Menlo" panose="020B0609030804020204" pitchFamily="49" charset="0"/>
                <a:cs typeface="Menlo" panose="020B0609030804020204" pitchFamily="49" charset="0"/>
              </a:rPr>
              <a:t>2</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‘on’</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latin typeface="Menlo" panose="020B0609030804020204" pitchFamily="49" charset="0"/>
                <a:ea typeface="Menlo" panose="020B0609030804020204" pitchFamily="49" charset="0"/>
                <a:cs typeface="Menlo" panose="020B0609030804020204" pitchFamily="49" charset="0"/>
              </a:rPr>
              <a:t>3</a:t>
            </a:r>
            <a:r>
              <a:rPr lang="en-GB" dirty="0">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mat’</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latin typeface="Menlo" panose="020B0609030804020204" pitchFamily="49" charset="0"/>
                <a:ea typeface="Menlo" panose="020B0609030804020204" pitchFamily="49" charset="0"/>
                <a:cs typeface="Menlo" panose="020B0609030804020204" pitchFamily="49" charset="0"/>
              </a:rPr>
              <a:t>4</a:t>
            </a:r>
            <a:r>
              <a:rPr lang="en-GB" dirty="0">
                <a:latin typeface="Menlo" panose="020B0609030804020204" pitchFamily="49" charset="0"/>
                <a:ea typeface="Menlo" panose="020B0609030804020204" pitchFamily="49" charset="0"/>
                <a:cs typeface="Menlo" panose="020B0609030804020204" pitchFamily="49" charset="0"/>
              </a:rPr>
              <a:t>,</a:t>
            </a:r>
            <a:r>
              <a:rPr lang="en-GB" dirty="0">
                <a:solidFill>
                  <a:srgbClr val="BA2121"/>
                </a:solidFill>
                <a:latin typeface="Menlo" panose="020B0609030804020204" pitchFamily="49" charset="0"/>
                <a:ea typeface="Menlo" panose="020B0609030804020204" pitchFamily="49" charset="0"/>
                <a:cs typeface="Menlo" panose="020B0609030804020204" pitchFamily="49" charset="0"/>
              </a:rPr>
              <a:t> ‘</a:t>
            </a:r>
            <a:r>
              <a:rPr lang="en-GB" dirty="0">
                <a:solidFill>
                  <a:srgbClr val="BA2121"/>
                </a:solidFill>
                <a:effectLst/>
                <a:latin typeface="Menlo" panose="020B0609030804020204" pitchFamily="49" charset="0"/>
                <a:ea typeface="Menlo" panose="020B0609030804020204" pitchFamily="49" charset="0"/>
                <a:cs typeface="Menlo" panose="020B0609030804020204" pitchFamily="49" charset="0"/>
              </a:rPr>
              <a:t>dog’</a:t>
            </a:r>
            <a:r>
              <a:rPr lang="en-GB" dirty="0">
                <a:latin typeface="Menlo" panose="020B0609030804020204" pitchFamily="49" charset="0"/>
                <a:ea typeface="Menlo" panose="020B0609030804020204" pitchFamily="49" charset="0"/>
                <a:cs typeface="Menlo" panose="020B0609030804020204" pitchFamily="49" charset="0"/>
              </a:rPr>
              <a:t> : </a:t>
            </a:r>
            <a:r>
              <a:rPr lang="en-GB" dirty="0">
                <a:solidFill>
                  <a:srgbClr val="008800"/>
                </a:solidFill>
                <a:latin typeface="Menlo" panose="020B0609030804020204" pitchFamily="49" charset="0"/>
                <a:ea typeface="Menlo" panose="020B0609030804020204" pitchFamily="49" charset="0"/>
                <a:cs typeface="Menlo" panose="020B0609030804020204" pitchFamily="49" charset="0"/>
              </a:rPr>
              <a:t>5</a:t>
            </a:r>
            <a:r>
              <a:rPr lang="en-GB"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US" dirty="0"/>
          </a:p>
        </p:txBody>
      </p:sp>
    </p:spTree>
    <p:extLst>
      <p:ext uri="{BB962C8B-B14F-4D97-AF65-F5344CB8AC3E}">
        <p14:creationId xmlns:p14="http://schemas.microsoft.com/office/powerpoint/2010/main" val="38922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92500" lnSpcReduction="10000"/>
          </a:bodyPr>
          <a:lstStyle/>
          <a:p>
            <a:r>
              <a:rPr lang="en-US"/>
              <a:t>Introduction to the Accelerate Science </a:t>
            </a:r>
            <a:r>
              <a:rPr lang="en-US" err="1"/>
              <a:t>Programme</a:t>
            </a:r>
            <a:endParaRPr lang="en-US"/>
          </a:p>
          <a:p>
            <a:r>
              <a:rPr lang="en-US"/>
              <a:t>Introduction to LLMs</a:t>
            </a:r>
          </a:p>
          <a:p>
            <a:r>
              <a:rPr lang="en-US">
                <a:solidFill>
                  <a:srgbClr val="235EE2"/>
                </a:solidFill>
              </a:rPr>
              <a:t>BREAK</a:t>
            </a:r>
          </a:p>
          <a:p>
            <a:r>
              <a:rPr lang="en-US"/>
              <a:t>Augmenting LLMs</a:t>
            </a:r>
          </a:p>
          <a:p>
            <a:pPr lvl="1"/>
            <a:r>
              <a:rPr lang="en-US"/>
              <a:t>Finetuning</a:t>
            </a:r>
          </a:p>
          <a:p>
            <a:pPr lvl="1"/>
            <a:r>
              <a:rPr lang="en-US"/>
              <a:t>Prompting</a:t>
            </a:r>
          </a:p>
          <a:p>
            <a:r>
              <a:rPr lang="en-US">
                <a:solidFill>
                  <a:srgbClr val="235EE2"/>
                </a:solidFill>
              </a:rPr>
              <a:t>LUNCH</a:t>
            </a:r>
          </a:p>
          <a:p>
            <a:r>
              <a:rPr lang="en-US"/>
              <a:t>Small language models</a:t>
            </a:r>
          </a:p>
          <a:p>
            <a:r>
              <a:rPr lang="en-US"/>
              <a:t>Quantization</a:t>
            </a:r>
          </a:p>
          <a:p>
            <a:r>
              <a:rPr lang="en-US"/>
              <a:t>Data Ethics</a:t>
            </a:r>
          </a:p>
          <a:p>
            <a:r>
              <a:rPr lang="en-US">
                <a:solidFill>
                  <a:srgbClr val="235EE2"/>
                </a:solidFill>
              </a:rPr>
              <a:t>BREAK</a:t>
            </a:r>
          </a:p>
          <a:p>
            <a:r>
              <a:rPr lang="en-US"/>
              <a:t>What’s out there?</a:t>
            </a:r>
          </a:p>
          <a:p>
            <a:pPr lvl="1"/>
            <a:r>
              <a:rPr lang="en-US"/>
              <a:t>Popular models</a:t>
            </a:r>
          </a:p>
          <a:p>
            <a:pPr lvl="1"/>
            <a:r>
              <a:rPr lang="en-US"/>
              <a:t>APIs</a:t>
            </a:r>
          </a:p>
          <a:p>
            <a:pPr lvl="1"/>
            <a:r>
              <a:rPr lang="en-US"/>
              <a:t>No Code</a:t>
            </a:r>
          </a:p>
        </p:txBody>
      </p:sp>
    </p:spTree>
    <p:extLst>
      <p:ext uri="{BB962C8B-B14F-4D97-AF65-F5344CB8AC3E}">
        <p14:creationId xmlns:p14="http://schemas.microsoft.com/office/powerpoint/2010/main" val="816414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59A564-2976-B5C4-0417-8099B84BED97}"/>
              </a:ext>
            </a:extLst>
          </p:cNvPr>
          <p:cNvSpPr>
            <a:spLocks noGrp="1"/>
          </p:cNvSpPr>
          <p:nvPr>
            <p:ph type="body" sz="quarter" idx="10"/>
          </p:nvPr>
        </p:nvSpPr>
        <p:spPr/>
        <p:txBody>
          <a:bodyPr/>
          <a:lstStyle/>
          <a:p>
            <a:r>
              <a:rPr lang="en-US" dirty="0"/>
              <a:t>Embeddings</a:t>
            </a:r>
          </a:p>
        </p:txBody>
      </p:sp>
      <p:sp>
        <p:nvSpPr>
          <p:cNvPr id="3" name="Text Placeholder 2">
            <a:extLst>
              <a:ext uri="{FF2B5EF4-FFF2-40B4-BE49-F238E27FC236}">
                <a16:creationId xmlns:a16="http://schemas.microsoft.com/office/drawing/2014/main" id="{091FB68F-BEB6-4AF8-4C3A-90947689B311}"/>
              </a:ext>
            </a:extLst>
          </p:cNvPr>
          <p:cNvSpPr>
            <a:spLocks noGrp="1"/>
          </p:cNvSpPr>
          <p:nvPr>
            <p:ph type="body" sz="quarter" idx="11"/>
          </p:nvPr>
        </p:nvSpPr>
        <p:spPr/>
        <p:txBody>
          <a:bodyPr/>
          <a:lstStyle/>
          <a:p>
            <a:r>
              <a:rPr lang="en-US" dirty="0"/>
              <a:t>We can use one-hot encodings…</a:t>
            </a:r>
          </a:p>
        </p:txBody>
      </p:sp>
      <p:sp>
        <p:nvSpPr>
          <p:cNvPr id="4" name="Text Placeholder 3">
            <a:extLst>
              <a:ext uri="{FF2B5EF4-FFF2-40B4-BE49-F238E27FC236}">
                <a16:creationId xmlns:a16="http://schemas.microsoft.com/office/drawing/2014/main" id="{6B832B95-7005-8602-A650-C59A96689E7A}"/>
              </a:ext>
            </a:extLst>
          </p:cNvPr>
          <p:cNvSpPr>
            <a:spLocks noGrp="1"/>
          </p:cNvSpPr>
          <p:nvPr>
            <p:ph type="body" sz="quarter" idx="12"/>
          </p:nvPr>
        </p:nvSpPr>
        <p:spPr/>
        <p:txBody>
          <a:bodyPr/>
          <a:lstStyle/>
          <a:p>
            <a:pPr marL="0" indent="0">
              <a:buNone/>
            </a:pPr>
            <a:r>
              <a:rPr lang="en-GB" b="1" dirty="0"/>
              <a:t>'the’  :</a:t>
            </a:r>
            <a:r>
              <a:rPr lang="en-GB" dirty="0"/>
              <a:t> [1, 0, 0, 0, 0, 0]</a:t>
            </a:r>
          </a:p>
          <a:p>
            <a:pPr marL="0" indent="0">
              <a:buNone/>
            </a:pPr>
            <a:r>
              <a:rPr lang="en-GB" b="1" dirty="0"/>
              <a:t>'cat’  :</a:t>
            </a:r>
            <a:r>
              <a:rPr lang="en-GB" dirty="0"/>
              <a:t> [0, 1, 0, 0, 0, 0]</a:t>
            </a:r>
          </a:p>
          <a:p>
            <a:pPr marL="0" indent="0">
              <a:buNone/>
            </a:pPr>
            <a:r>
              <a:rPr lang="en-GB" b="1" dirty="0"/>
              <a:t>'sat’  :</a:t>
            </a:r>
            <a:r>
              <a:rPr lang="en-GB" dirty="0"/>
              <a:t> [0, 0, 1, 0, 0, 0]</a:t>
            </a:r>
          </a:p>
          <a:p>
            <a:pPr marL="0" indent="0">
              <a:buNone/>
            </a:pPr>
            <a:r>
              <a:rPr lang="en-GB" b="1" dirty="0"/>
              <a:t>'on’   :</a:t>
            </a:r>
            <a:r>
              <a:rPr lang="en-GB" dirty="0"/>
              <a:t> [0, 0, 0, 1, 0, 0] </a:t>
            </a:r>
          </a:p>
          <a:p>
            <a:pPr marL="0" indent="0">
              <a:buNone/>
            </a:pPr>
            <a:r>
              <a:rPr lang="en-GB" b="1" dirty="0"/>
              <a:t>'mat' :</a:t>
            </a:r>
            <a:r>
              <a:rPr lang="en-GB" dirty="0"/>
              <a:t> [0, 0, 0, 0, 1, 0]</a:t>
            </a:r>
          </a:p>
          <a:p>
            <a:pPr marL="0" indent="0">
              <a:buNone/>
            </a:pPr>
            <a:r>
              <a:rPr lang="en-GB" b="1" dirty="0"/>
              <a:t>'dog' :</a:t>
            </a:r>
            <a:r>
              <a:rPr lang="en-GB" dirty="0"/>
              <a:t> [0, 0, 0, 0, 0, 1]</a:t>
            </a:r>
            <a:endParaRPr lang="en-US" dirty="0"/>
          </a:p>
        </p:txBody>
      </p:sp>
      <p:graphicFrame>
        <p:nvGraphicFramePr>
          <p:cNvPr id="5" name="Table 4">
            <a:extLst>
              <a:ext uri="{FF2B5EF4-FFF2-40B4-BE49-F238E27FC236}">
                <a16:creationId xmlns:a16="http://schemas.microsoft.com/office/drawing/2014/main" id="{12B994D3-C023-9A33-8691-6ABC656238C5}"/>
              </a:ext>
            </a:extLst>
          </p:cNvPr>
          <p:cNvGraphicFramePr>
            <a:graphicFrameLocks noGrp="1"/>
          </p:cNvGraphicFramePr>
          <p:nvPr>
            <p:extLst>
              <p:ext uri="{D42A27DB-BD31-4B8C-83A1-F6EECF244321}">
                <p14:modId xmlns:p14="http://schemas.microsoft.com/office/powerpoint/2010/main" val="3884133035"/>
              </p:ext>
            </p:extLst>
          </p:nvPr>
        </p:nvGraphicFramePr>
        <p:xfrm>
          <a:off x="3818965" y="2748937"/>
          <a:ext cx="2729754" cy="2230674"/>
        </p:xfrm>
        <a:graphic>
          <a:graphicData uri="http://schemas.openxmlformats.org/drawingml/2006/table">
            <a:tbl>
              <a:tblPr>
                <a:tableStyleId>{5C22544A-7EE6-4342-B048-85BDC9FD1C3A}</a:tableStyleId>
              </a:tblPr>
              <a:tblGrid>
                <a:gridCol w="454959">
                  <a:extLst>
                    <a:ext uri="{9D8B030D-6E8A-4147-A177-3AD203B41FA5}">
                      <a16:colId xmlns:a16="http://schemas.microsoft.com/office/drawing/2014/main" val="3386734117"/>
                    </a:ext>
                  </a:extLst>
                </a:gridCol>
                <a:gridCol w="454959">
                  <a:extLst>
                    <a:ext uri="{9D8B030D-6E8A-4147-A177-3AD203B41FA5}">
                      <a16:colId xmlns:a16="http://schemas.microsoft.com/office/drawing/2014/main" val="2852844935"/>
                    </a:ext>
                  </a:extLst>
                </a:gridCol>
                <a:gridCol w="454959">
                  <a:extLst>
                    <a:ext uri="{9D8B030D-6E8A-4147-A177-3AD203B41FA5}">
                      <a16:colId xmlns:a16="http://schemas.microsoft.com/office/drawing/2014/main" val="333318965"/>
                    </a:ext>
                  </a:extLst>
                </a:gridCol>
                <a:gridCol w="454959">
                  <a:extLst>
                    <a:ext uri="{9D8B030D-6E8A-4147-A177-3AD203B41FA5}">
                      <a16:colId xmlns:a16="http://schemas.microsoft.com/office/drawing/2014/main" val="2186621241"/>
                    </a:ext>
                  </a:extLst>
                </a:gridCol>
                <a:gridCol w="454959">
                  <a:extLst>
                    <a:ext uri="{9D8B030D-6E8A-4147-A177-3AD203B41FA5}">
                      <a16:colId xmlns:a16="http://schemas.microsoft.com/office/drawing/2014/main" val="2226500171"/>
                    </a:ext>
                  </a:extLst>
                </a:gridCol>
                <a:gridCol w="454959">
                  <a:extLst>
                    <a:ext uri="{9D8B030D-6E8A-4147-A177-3AD203B41FA5}">
                      <a16:colId xmlns:a16="http://schemas.microsoft.com/office/drawing/2014/main" val="4246494024"/>
                    </a:ext>
                  </a:extLst>
                </a:gridCol>
              </a:tblGrid>
              <a:tr h="371779">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623337711"/>
                  </a:ext>
                </a:extLst>
              </a:tr>
              <a:tr h="371779">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4241584548"/>
                  </a:ext>
                </a:extLst>
              </a:tr>
              <a:tr h="371779">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697046031"/>
                  </a:ext>
                </a:extLst>
              </a:tr>
              <a:tr h="371779">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44384037"/>
                  </a:ext>
                </a:extLst>
              </a:tr>
              <a:tr h="371779">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303380882"/>
                  </a:ext>
                </a:extLst>
              </a:tr>
              <a:tr h="371779">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684377292"/>
                  </a:ext>
                </a:extLst>
              </a:tr>
            </a:tbl>
          </a:graphicData>
        </a:graphic>
      </p:graphicFrame>
      <p:pic>
        <p:nvPicPr>
          <p:cNvPr id="5122" name="Picture 2">
            <a:extLst>
              <a:ext uri="{FF2B5EF4-FFF2-40B4-BE49-F238E27FC236}">
                <a16:creationId xmlns:a16="http://schemas.microsoft.com/office/drawing/2014/main" id="{4EF5B9DE-046D-1B5D-8404-B8D6A4AA9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871" y="2417968"/>
            <a:ext cx="2892612" cy="2892612"/>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53B7F66F-DBF1-0E96-D14D-4D12C98AA68C}"/>
              </a:ext>
            </a:extLst>
          </p:cNvPr>
          <p:cNvSpPr/>
          <p:nvPr/>
        </p:nvSpPr>
        <p:spPr>
          <a:xfrm>
            <a:off x="6851135" y="4157625"/>
            <a:ext cx="1277471" cy="3276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541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996332-58F9-F225-DEC0-2CEA2D3C47EF}"/>
              </a:ext>
            </a:extLst>
          </p:cNvPr>
          <p:cNvSpPr>
            <a:spLocks noGrp="1"/>
          </p:cNvSpPr>
          <p:nvPr>
            <p:ph type="body" sz="quarter" idx="10"/>
          </p:nvPr>
        </p:nvSpPr>
        <p:spPr/>
        <p:txBody>
          <a:bodyPr/>
          <a:lstStyle/>
          <a:p>
            <a:r>
              <a:rPr lang="en-US" dirty="0"/>
              <a:t>Embeddings</a:t>
            </a:r>
          </a:p>
        </p:txBody>
      </p:sp>
      <p:sp>
        <p:nvSpPr>
          <p:cNvPr id="3" name="Text Placeholder 2">
            <a:extLst>
              <a:ext uri="{FF2B5EF4-FFF2-40B4-BE49-F238E27FC236}">
                <a16:creationId xmlns:a16="http://schemas.microsoft.com/office/drawing/2014/main" id="{F29B2887-98FD-1367-BDB1-365341BF6270}"/>
              </a:ext>
            </a:extLst>
          </p:cNvPr>
          <p:cNvSpPr>
            <a:spLocks noGrp="1"/>
          </p:cNvSpPr>
          <p:nvPr>
            <p:ph type="body" sz="quarter" idx="11"/>
          </p:nvPr>
        </p:nvSpPr>
        <p:spPr/>
        <p:txBody>
          <a:bodyPr/>
          <a:lstStyle/>
          <a:p>
            <a:r>
              <a:rPr lang="en-US" dirty="0"/>
              <a:t>Problems!</a:t>
            </a:r>
          </a:p>
        </p:txBody>
      </p:sp>
      <p:sp>
        <p:nvSpPr>
          <p:cNvPr id="4" name="Text Placeholder 3">
            <a:extLst>
              <a:ext uri="{FF2B5EF4-FFF2-40B4-BE49-F238E27FC236}">
                <a16:creationId xmlns:a16="http://schemas.microsoft.com/office/drawing/2014/main" id="{0F141766-52BB-CA9C-E0C6-5B54B9B3E7E3}"/>
              </a:ext>
            </a:extLst>
          </p:cNvPr>
          <p:cNvSpPr>
            <a:spLocks noGrp="1"/>
          </p:cNvSpPr>
          <p:nvPr>
            <p:ph type="body" sz="quarter" idx="12"/>
          </p:nvPr>
        </p:nvSpPr>
        <p:spPr/>
        <p:txBody>
          <a:bodyPr/>
          <a:lstStyle/>
          <a:p>
            <a:r>
              <a:rPr lang="en-US" dirty="0"/>
              <a:t>Very sparse vectors</a:t>
            </a:r>
          </a:p>
          <a:p>
            <a:r>
              <a:rPr lang="en-US" dirty="0"/>
              <a:t>High dimensionality</a:t>
            </a:r>
          </a:p>
          <a:p>
            <a:r>
              <a:rPr lang="en-US" dirty="0"/>
              <a:t>No semantic meaning captured</a:t>
            </a:r>
          </a:p>
        </p:txBody>
      </p:sp>
    </p:spTree>
    <p:extLst>
      <p:ext uri="{BB962C8B-B14F-4D97-AF65-F5344CB8AC3E}">
        <p14:creationId xmlns:p14="http://schemas.microsoft.com/office/powerpoint/2010/main" val="396199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28870F-7E3A-480D-FAD8-295CEBBB51F7}"/>
              </a:ext>
            </a:extLst>
          </p:cNvPr>
          <p:cNvSpPr>
            <a:spLocks noGrp="1"/>
          </p:cNvSpPr>
          <p:nvPr>
            <p:ph type="body" sz="quarter" idx="10"/>
          </p:nvPr>
        </p:nvSpPr>
        <p:spPr/>
        <p:txBody>
          <a:bodyPr/>
          <a:lstStyle/>
          <a:p>
            <a:r>
              <a:rPr lang="en-US" dirty="0"/>
              <a:t>Embeddings</a:t>
            </a:r>
          </a:p>
        </p:txBody>
      </p:sp>
      <p:sp>
        <p:nvSpPr>
          <p:cNvPr id="3" name="Text Placeholder 2">
            <a:extLst>
              <a:ext uri="{FF2B5EF4-FFF2-40B4-BE49-F238E27FC236}">
                <a16:creationId xmlns:a16="http://schemas.microsoft.com/office/drawing/2014/main" id="{F9DE555B-9895-6CBD-2689-05A471774A68}"/>
              </a:ext>
            </a:extLst>
          </p:cNvPr>
          <p:cNvSpPr>
            <a:spLocks noGrp="1"/>
          </p:cNvSpPr>
          <p:nvPr>
            <p:ph type="body" sz="quarter" idx="11"/>
          </p:nvPr>
        </p:nvSpPr>
        <p:spPr/>
        <p:txBody>
          <a:bodyPr/>
          <a:lstStyle/>
          <a:p>
            <a:r>
              <a:rPr lang="en-GB" dirty="0">
                <a:solidFill>
                  <a:srgbClr val="202122"/>
                </a:solidFill>
                <a:latin typeface="Arial" panose="020B0604020202020204" pitchFamily="34" charset="0"/>
              </a:rPr>
              <a:t>T</a:t>
            </a:r>
            <a:r>
              <a:rPr lang="en-GB" i="0" dirty="0">
                <a:solidFill>
                  <a:srgbClr val="202122"/>
                </a:solidFill>
                <a:effectLst/>
                <a:latin typeface="Arial" panose="020B0604020202020204" pitchFamily="34" charset="0"/>
              </a:rPr>
              <a:t>erm </a:t>
            </a:r>
            <a:r>
              <a:rPr lang="en-GB" dirty="0">
                <a:solidFill>
                  <a:srgbClr val="202122"/>
                </a:solidFill>
                <a:latin typeface="Arial" panose="020B0604020202020204" pitchFamily="34" charset="0"/>
              </a:rPr>
              <a:t>F</a:t>
            </a:r>
            <a:r>
              <a:rPr lang="en-GB" i="0" dirty="0">
                <a:solidFill>
                  <a:srgbClr val="202122"/>
                </a:solidFill>
                <a:effectLst/>
                <a:latin typeface="Arial" panose="020B0604020202020204" pitchFamily="34" charset="0"/>
              </a:rPr>
              <a:t>requency–Inverse </a:t>
            </a:r>
            <a:r>
              <a:rPr lang="en-GB" dirty="0">
                <a:solidFill>
                  <a:srgbClr val="202122"/>
                </a:solidFill>
                <a:latin typeface="Arial" panose="020B0604020202020204" pitchFamily="34" charset="0"/>
              </a:rPr>
              <a:t>D</a:t>
            </a:r>
            <a:r>
              <a:rPr lang="en-GB" i="0" dirty="0">
                <a:solidFill>
                  <a:srgbClr val="202122"/>
                </a:solidFill>
                <a:effectLst/>
                <a:latin typeface="Arial" panose="020B0604020202020204" pitchFamily="34" charset="0"/>
              </a:rPr>
              <a:t>ocument </a:t>
            </a:r>
            <a:r>
              <a:rPr lang="en-GB" dirty="0">
                <a:solidFill>
                  <a:srgbClr val="202122"/>
                </a:solidFill>
                <a:latin typeface="Arial" panose="020B0604020202020204" pitchFamily="34" charset="0"/>
              </a:rPr>
              <a:t>F</a:t>
            </a:r>
            <a:r>
              <a:rPr lang="en-GB" i="0" dirty="0">
                <a:solidFill>
                  <a:srgbClr val="202122"/>
                </a:solidFill>
                <a:effectLst/>
                <a:latin typeface="Arial" panose="020B0604020202020204" pitchFamily="34" charset="0"/>
              </a:rPr>
              <a:t>requency (</a:t>
            </a:r>
            <a:r>
              <a:rPr lang="en-US" dirty="0"/>
              <a:t>TF-IDF)</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D60922D-2D45-04AF-D6B8-392B49BC278D}"/>
                  </a:ext>
                </a:extLst>
              </p:cNvPr>
              <p:cNvSpPr>
                <a:spLocks noGrp="1"/>
              </p:cNvSpPr>
              <p:nvPr>
                <p:ph type="body" sz="quarter" idx="12"/>
              </p:nvPr>
            </p:nvSpPr>
            <p:spPr>
              <a:xfrm>
                <a:off x="231516" y="-2541704"/>
                <a:ext cx="11176000" cy="3994529"/>
              </a:xfrm>
            </p:spPr>
            <p:txBody>
              <a:bodyPr/>
              <a:lstStyle/>
              <a:p>
                <a:r>
                  <a:rPr lang="en-GB" dirty="0"/>
                  <a:t>A weighting scheme that reflects how important a word is to a specific document within a larger collection (corpus)</a:t>
                </a:r>
              </a:p>
              <a:p>
                <a:r>
                  <a:rPr lang="en-GB" b="1" dirty="0"/>
                  <a:t>Term Frequency (TF):</a:t>
                </a:r>
                <a:r>
                  <a:rPr lang="en-GB" dirty="0"/>
                  <a:t> How often a word appears in a single document, often normalized.</a:t>
                </a:r>
              </a:p>
              <a:p>
                <a:endParaRPr lang="en-GB" b="1" dirty="0"/>
              </a:p>
              <a:p>
                <a:pPr marL="0" indent="0">
                  <a:buNone/>
                </a:pPr>
                <a14:m>
                  <m:oMathPara xmlns:m="http://schemas.openxmlformats.org/officeDocument/2006/math">
                    <m:oMathParaPr>
                      <m:jc m:val="centerGroup"/>
                    </m:oMathParaPr>
                    <m:oMath xmlns:m="http://schemas.openxmlformats.org/officeDocument/2006/math">
                      <m:r>
                        <m:rPr>
                          <m:sty m:val="p"/>
                        </m:rPr>
                        <a:rPr lang="en-GB" i="1">
                          <a:latin typeface="Cambria Math" panose="02040503050406030204" pitchFamily="18" charset="0"/>
                        </a:rPr>
                        <m:t>t</m:t>
                      </m:r>
                      <m:r>
                        <m:rPr>
                          <m:sty m:val="p"/>
                        </m:rPr>
                        <a:rPr lang="en-GB" b="0" i="0" smtClean="0">
                          <a:latin typeface="Cambria Math" panose="02040503050406030204" pitchFamily="18" charset="0"/>
                        </a:rPr>
                        <m:t>f</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 </m:t>
                          </m:r>
                          <m:r>
                            <a:rPr lang="en-GB" b="0" i="1" smtClean="0">
                              <a:latin typeface="Cambria Math" panose="02040503050406030204" pitchFamily="18" charset="0"/>
                            </a:rPr>
                            <m:t>𝑑</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𝑑</m:t>
                              </m:r>
                            </m:sub>
                          </m:sSub>
                        </m:num>
                        <m:den>
                          <m:nary>
                            <m:naryPr>
                              <m:chr m:val="∑"/>
                              <m:limLoc m:val="subSup"/>
                              <m:supHide m:val="on"/>
                              <m:ctrlPr>
                                <a:rPr lang="en-GB" b="0" i="1" smtClean="0">
                                  <a:latin typeface="Cambria Math" panose="02040503050406030204" pitchFamily="18" charset="0"/>
                                </a:rPr>
                              </m:ctrlPr>
                            </m:naryPr>
                            <m:sub>
                              <m:sSup>
                                <m:sSupPr>
                                  <m:ctrlPr>
                                    <a:rPr lang="en-GB" b="0" i="1" smtClean="0">
                                      <a:latin typeface="Cambria Math" panose="02040503050406030204" pitchFamily="18" charset="0"/>
                                    </a:rPr>
                                  </m:ctrlPr>
                                </m:sSupPr>
                                <m:e>
                                  <m:r>
                                    <a:rPr lang="en-GB" b="0" i="1" smtClean="0">
                                      <a:latin typeface="Cambria Math" panose="02040503050406030204" pitchFamily="18" charset="0"/>
                                    </a:rPr>
                                    <m:t>𝑡</m:t>
                                  </m:r>
                                </m:e>
                                <m:sup>
                                  <m:r>
                                    <a:rPr lang="en-GB" b="0" i="1" smtClean="0">
                                      <a:latin typeface="Cambria Math" panose="02040503050406030204" pitchFamily="18" charset="0"/>
                                    </a:rPr>
                                    <m:t>′</m:t>
                                  </m:r>
                                </m:sup>
                              </m:sSup>
                              <m:r>
                                <a:rPr lang="en-GB">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sSup>
                                    <m:sSupPr>
                                      <m:ctrlPr>
                                        <a:rPr lang="en-GB" b="0" i="1" smtClean="0">
                                          <a:latin typeface="Cambria Math" panose="02040503050406030204" pitchFamily="18" charset="0"/>
                                        </a:rPr>
                                      </m:ctrlPr>
                                    </m:sSupPr>
                                    <m:e>
                                      <m:r>
                                        <a:rPr lang="en-GB" b="0" i="1" smtClean="0">
                                          <a:latin typeface="Cambria Math" panose="02040503050406030204" pitchFamily="18" charset="0"/>
                                        </a:rPr>
                                        <m:t>𝑡</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𝑑</m:t>
                                  </m:r>
                                </m:sub>
                              </m:sSub>
                            </m:e>
                          </m:nary>
                        </m:den>
                      </m:f>
                    </m:oMath>
                  </m:oMathPara>
                </a14:m>
                <a:endParaRPr lang="en-GB" dirty="0"/>
              </a:p>
              <a:p>
                <a:endParaRPr lang="en-GB" b="1" dirty="0"/>
              </a:p>
              <a:p>
                <a:pPr marL="0" indent="0">
                  <a:buNone/>
                </a:pPr>
                <a:endParaRPr lang="en-US" dirty="0"/>
              </a:p>
            </p:txBody>
          </p:sp>
        </mc:Choice>
        <mc:Fallback xmlns="">
          <p:sp>
            <p:nvSpPr>
              <p:cNvPr id="4" name="Text Placeholder 3">
                <a:extLst>
                  <a:ext uri="{FF2B5EF4-FFF2-40B4-BE49-F238E27FC236}">
                    <a16:creationId xmlns:a16="http://schemas.microsoft.com/office/drawing/2014/main" id="{7D60922D-2D45-04AF-D6B8-392B49BC278D}"/>
                  </a:ext>
                </a:extLst>
              </p:cNvPr>
              <p:cNvSpPr>
                <a:spLocks noGrp="1" noRot="1" noChangeAspect="1" noMove="1" noResize="1" noEditPoints="1" noAdjustHandles="1" noChangeArrowheads="1" noChangeShapeType="1" noTextEdit="1"/>
              </p:cNvSpPr>
              <p:nvPr>
                <p:ph type="body" sz="quarter" idx="12"/>
              </p:nvPr>
            </p:nvSpPr>
            <p:spPr>
              <a:xfrm>
                <a:off x="231516" y="-2541704"/>
                <a:ext cx="11176000" cy="3994529"/>
              </a:xfrm>
              <a:blipFill>
                <a:blip r:embed="rId3"/>
                <a:stretch>
                  <a:fillRect l="-55" t="-15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42C6E1-063B-3132-C0B3-B8ECC473DA7B}"/>
                  </a:ext>
                </a:extLst>
              </p:cNvPr>
              <p:cNvSpPr txBox="1"/>
              <p:nvPr/>
            </p:nvSpPr>
            <p:spPr>
              <a:xfrm>
                <a:off x="7141072" y="3624400"/>
                <a:ext cx="2393183" cy="923330"/>
              </a:xfrm>
              <a:custGeom>
                <a:avLst/>
                <a:gdLst>
                  <a:gd name="connsiteX0" fmla="*/ 0 w 2393183"/>
                  <a:gd name="connsiteY0" fmla="*/ 0 h 923330"/>
                  <a:gd name="connsiteX1" fmla="*/ 574364 w 2393183"/>
                  <a:gd name="connsiteY1" fmla="*/ 0 h 923330"/>
                  <a:gd name="connsiteX2" fmla="*/ 1100864 w 2393183"/>
                  <a:gd name="connsiteY2" fmla="*/ 0 h 923330"/>
                  <a:gd name="connsiteX3" fmla="*/ 1747024 w 2393183"/>
                  <a:gd name="connsiteY3" fmla="*/ 0 h 923330"/>
                  <a:gd name="connsiteX4" fmla="*/ 2393183 w 2393183"/>
                  <a:gd name="connsiteY4" fmla="*/ 0 h 923330"/>
                  <a:gd name="connsiteX5" fmla="*/ 2393183 w 2393183"/>
                  <a:gd name="connsiteY5" fmla="*/ 452432 h 923330"/>
                  <a:gd name="connsiteX6" fmla="*/ 2393183 w 2393183"/>
                  <a:gd name="connsiteY6" fmla="*/ 923330 h 923330"/>
                  <a:gd name="connsiteX7" fmla="*/ 1794887 w 2393183"/>
                  <a:gd name="connsiteY7" fmla="*/ 923330 h 923330"/>
                  <a:gd name="connsiteX8" fmla="*/ 1148728 w 2393183"/>
                  <a:gd name="connsiteY8" fmla="*/ 923330 h 923330"/>
                  <a:gd name="connsiteX9" fmla="*/ 622228 w 2393183"/>
                  <a:gd name="connsiteY9" fmla="*/ 923330 h 923330"/>
                  <a:gd name="connsiteX10" fmla="*/ 0 w 2393183"/>
                  <a:gd name="connsiteY10" fmla="*/ 923330 h 923330"/>
                  <a:gd name="connsiteX11" fmla="*/ 0 w 2393183"/>
                  <a:gd name="connsiteY11" fmla="*/ 461665 h 923330"/>
                  <a:gd name="connsiteX12" fmla="*/ 0 w 2393183"/>
                  <a:gd name="connsiteY12"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3183" h="923330" extrusionOk="0">
                    <a:moveTo>
                      <a:pt x="0" y="0"/>
                    </a:moveTo>
                    <a:cubicBezTo>
                      <a:pt x="165360" y="-26215"/>
                      <a:pt x="295796" y="9557"/>
                      <a:pt x="574364" y="0"/>
                    </a:cubicBezTo>
                    <a:cubicBezTo>
                      <a:pt x="852932" y="-9557"/>
                      <a:pt x="982093" y="37769"/>
                      <a:pt x="1100864" y="0"/>
                    </a:cubicBezTo>
                    <a:cubicBezTo>
                      <a:pt x="1219635" y="-37769"/>
                      <a:pt x="1507640" y="61627"/>
                      <a:pt x="1747024" y="0"/>
                    </a:cubicBezTo>
                    <a:cubicBezTo>
                      <a:pt x="1986408" y="-61627"/>
                      <a:pt x="2109632" y="66959"/>
                      <a:pt x="2393183" y="0"/>
                    </a:cubicBezTo>
                    <a:cubicBezTo>
                      <a:pt x="2432360" y="95241"/>
                      <a:pt x="2378082" y="279166"/>
                      <a:pt x="2393183" y="452432"/>
                    </a:cubicBezTo>
                    <a:cubicBezTo>
                      <a:pt x="2408284" y="625698"/>
                      <a:pt x="2375064" y="697229"/>
                      <a:pt x="2393183" y="923330"/>
                    </a:cubicBezTo>
                    <a:cubicBezTo>
                      <a:pt x="2134994" y="963095"/>
                      <a:pt x="1970193" y="875325"/>
                      <a:pt x="1794887" y="923330"/>
                    </a:cubicBezTo>
                    <a:cubicBezTo>
                      <a:pt x="1619581" y="971335"/>
                      <a:pt x="1429023" y="864980"/>
                      <a:pt x="1148728" y="923330"/>
                    </a:cubicBezTo>
                    <a:cubicBezTo>
                      <a:pt x="868433" y="981680"/>
                      <a:pt x="860686" y="911643"/>
                      <a:pt x="622228" y="923330"/>
                    </a:cubicBezTo>
                    <a:cubicBezTo>
                      <a:pt x="383770" y="935017"/>
                      <a:pt x="157137" y="872969"/>
                      <a:pt x="0" y="923330"/>
                    </a:cubicBezTo>
                    <a:cubicBezTo>
                      <a:pt x="-8327" y="708578"/>
                      <a:pt x="43168" y="577028"/>
                      <a:pt x="0" y="461665"/>
                    </a:cubicBezTo>
                    <a:cubicBezTo>
                      <a:pt x="-43168" y="346302"/>
                      <a:pt x="14639" y="135594"/>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t>Raw count of how often a term </a:t>
                </a:r>
                <a14:m>
                  <m:oMath xmlns:m="http://schemas.openxmlformats.org/officeDocument/2006/math">
                    <m:r>
                      <a:rPr lang="en-GB" b="0" i="1" smtClean="0">
                        <a:latin typeface="Cambria Math" panose="02040503050406030204" pitchFamily="18" charset="0"/>
                      </a:rPr>
                      <m:t>𝑡</m:t>
                    </m:r>
                  </m:oMath>
                </a14:m>
                <a:r>
                  <a:rPr lang="en-US" dirty="0"/>
                  <a:t> appears in document </a:t>
                </a:r>
                <a14:m>
                  <m:oMath xmlns:m="http://schemas.openxmlformats.org/officeDocument/2006/math">
                    <m:r>
                      <a:rPr lang="en-GB" b="0" i="1" smtClean="0">
                        <a:latin typeface="Cambria Math" panose="02040503050406030204" pitchFamily="18" charset="0"/>
                      </a:rPr>
                      <m:t>𝑑</m:t>
                    </m:r>
                  </m:oMath>
                </a14:m>
                <a:endParaRPr lang="en-US" dirty="0"/>
              </a:p>
            </p:txBody>
          </p:sp>
        </mc:Choice>
        <mc:Fallback xmlns="">
          <p:sp>
            <p:nvSpPr>
              <p:cNvPr id="8" name="TextBox 7">
                <a:extLst>
                  <a:ext uri="{FF2B5EF4-FFF2-40B4-BE49-F238E27FC236}">
                    <a16:creationId xmlns:a16="http://schemas.microsoft.com/office/drawing/2014/main" id="{E542C6E1-063B-3132-C0B3-B8ECC473DA7B}"/>
                  </a:ext>
                </a:extLst>
              </p:cNvPr>
              <p:cNvSpPr txBox="1">
                <a:spLocks noRot="1" noChangeAspect="1" noMove="1" noResize="1" noEditPoints="1" noAdjustHandles="1" noChangeArrowheads="1" noChangeShapeType="1" noTextEdit="1"/>
              </p:cNvSpPr>
              <p:nvPr/>
            </p:nvSpPr>
            <p:spPr>
              <a:xfrm>
                <a:off x="7141072" y="3624400"/>
                <a:ext cx="2393183" cy="923330"/>
              </a:xfrm>
              <a:prstGeom prst="rect">
                <a:avLst/>
              </a:prstGeom>
              <a:blipFill>
                <a:blip r:embed="rId4"/>
                <a:stretch>
                  <a:fillRect l="-744" t="-617" b="-5556"/>
                </a:stretch>
              </a:blipFill>
              <a:ln w="25400">
                <a:solidFill>
                  <a:srgbClr val="C00000"/>
                </a:solidFill>
                <a:extLst>
                  <a:ext uri="{C807C97D-BFC1-408E-A445-0C87EB9F89A2}">
                    <ask:lineSketchStyleProps xmlns:ask="http://schemas.microsoft.com/office/drawing/2018/sketchyshapes" sd="1219033472">
                      <a:custGeom>
                        <a:avLst/>
                        <a:gdLst>
                          <a:gd name="connsiteX0" fmla="*/ 0 w 2393183"/>
                          <a:gd name="connsiteY0" fmla="*/ 0 h 923330"/>
                          <a:gd name="connsiteX1" fmla="*/ 574364 w 2393183"/>
                          <a:gd name="connsiteY1" fmla="*/ 0 h 923330"/>
                          <a:gd name="connsiteX2" fmla="*/ 1100864 w 2393183"/>
                          <a:gd name="connsiteY2" fmla="*/ 0 h 923330"/>
                          <a:gd name="connsiteX3" fmla="*/ 1747024 w 2393183"/>
                          <a:gd name="connsiteY3" fmla="*/ 0 h 923330"/>
                          <a:gd name="connsiteX4" fmla="*/ 2393183 w 2393183"/>
                          <a:gd name="connsiteY4" fmla="*/ 0 h 923330"/>
                          <a:gd name="connsiteX5" fmla="*/ 2393183 w 2393183"/>
                          <a:gd name="connsiteY5" fmla="*/ 452432 h 923330"/>
                          <a:gd name="connsiteX6" fmla="*/ 2393183 w 2393183"/>
                          <a:gd name="connsiteY6" fmla="*/ 923330 h 923330"/>
                          <a:gd name="connsiteX7" fmla="*/ 1794887 w 2393183"/>
                          <a:gd name="connsiteY7" fmla="*/ 923330 h 923330"/>
                          <a:gd name="connsiteX8" fmla="*/ 1148728 w 2393183"/>
                          <a:gd name="connsiteY8" fmla="*/ 923330 h 923330"/>
                          <a:gd name="connsiteX9" fmla="*/ 622228 w 2393183"/>
                          <a:gd name="connsiteY9" fmla="*/ 923330 h 923330"/>
                          <a:gd name="connsiteX10" fmla="*/ 0 w 2393183"/>
                          <a:gd name="connsiteY10" fmla="*/ 923330 h 923330"/>
                          <a:gd name="connsiteX11" fmla="*/ 0 w 2393183"/>
                          <a:gd name="connsiteY11" fmla="*/ 461665 h 923330"/>
                          <a:gd name="connsiteX12" fmla="*/ 0 w 2393183"/>
                          <a:gd name="connsiteY12"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3183" h="923330" extrusionOk="0">
                            <a:moveTo>
                              <a:pt x="0" y="0"/>
                            </a:moveTo>
                            <a:cubicBezTo>
                              <a:pt x="165360" y="-26215"/>
                              <a:pt x="295796" y="9557"/>
                              <a:pt x="574364" y="0"/>
                            </a:cubicBezTo>
                            <a:cubicBezTo>
                              <a:pt x="852932" y="-9557"/>
                              <a:pt x="982093" y="37769"/>
                              <a:pt x="1100864" y="0"/>
                            </a:cubicBezTo>
                            <a:cubicBezTo>
                              <a:pt x="1219635" y="-37769"/>
                              <a:pt x="1507640" y="61627"/>
                              <a:pt x="1747024" y="0"/>
                            </a:cubicBezTo>
                            <a:cubicBezTo>
                              <a:pt x="1986408" y="-61627"/>
                              <a:pt x="2109632" y="66959"/>
                              <a:pt x="2393183" y="0"/>
                            </a:cubicBezTo>
                            <a:cubicBezTo>
                              <a:pt x="2432360" y="95241"/>
                              <a:pt x="2378082" y="279166"/>
                              <a:pt x="2393183" y="452432"/>
                            </a:cubicBezTo>
                            <a:cubicBezTo>
                              <a:pt x="2408284" y="625698"/>
                              <a:pt x="2375064" y="697229"/>
                              <a:pt x="2393183" y="923330"/>
                            </a:cubicBezTo>
                            <a:cubicBezTo>
                              <a:pt x="2134994" y="963095"/>
                              <a:pt x="1970193" y="875325"/>
                              <a:pt x="1794887" y="923330"/>
                            </a:cubicBezTo>
                            <a:cubicBezTo>
                              <a:pt x="1619581" y="971335"/>
                              <a:pt x="1429023" y="864980"/>
                              <a:pt x="1148728" y="923330"/>
                            </a:cubicBezTo>
                            <a:cubicBezTo>
                              <a:pt x="868433" y="981680"/>
                              <a:pt x="860686" y="911643"/>
                              <a:pt x="622228" y="923330"/>
                            </a:cubicBezTo>
                            <a:cubicBezTo>
                              <a:pt x="383770" y="935017"/>
                              <a:pt x="157137" y="872969"/>
                              <a:pt x="0" y="923330"/>
                            </a:cubicBezTo>
                            <a:cubicBezTo>
                              <a:pt x="-8327" y="708578"/>
                              <a:pt x="43168" y="577028"/>
                              <a:pt x="0" y="461665"/>
                            </a:cubicBezTo>
                            <a:cubicBezTo>
                              <a:pt x="-43168" y="346302"/>
                              <a:pt x="14639" y="135594"/>
                              <a:pt x="0" y="0"/>
                            </a:cubicBezTo>
                            <a:close/>
                          </a:path>
                        </a:pathLst>
                      </a:custGeom>
                      <ask:type>
                        <ask:lineSketchScribble/>
                      </ask:type>
                    </ask:lineSketchStyleProps>
                  </a:ext>
                </a:extLst>
              </a:ln>
            </p:spPr>
            <p:txBody>
              <a:bodyPr/>
              <a:lstStyle/>
              <a:p>
                <a:r>
                  <a:rPr lang="en-GB">
                    <a:noFill/>
                  </a:rPr>
                  <a:t> </a:t>
                </a:r>
              </a:p>
            </p:txBody>
          </p:sp>
        </mc:Fallback>
      </mc:AlternateContent>
      <p:cxnSp>
        <p:nvCxnSpPr>
          <p:cNvPr id="10" name="Straight Arrow Connector 9">
            <a:extLst>
              <a:ext uri="{FF2B5EF4-FFF2-40B4-BE49-F238E27FC236}">
                <a16:creationId xmlns:a16="http://schemas.microsoft.com/office/drawing/2014/main" id="{E7757FCB-331B-804A-AC1E-8C690896CECF}"/>
              </a:ext>
            </a:extLst>
          </p:cNvPr>
          <p:cNvCxnSpPr>
            <a:cxnSpLocks/>
          </p:cNvCxnSpPr>
          <p:nvPr/>
        </p:nvCxnSpPr>
        <p:spPr>
          <a:xfrm flipV="1">
            <a:off x="3515344" y="6211644"/>
            <a:ext cx="778254" cy="2708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EC325DB-6F99-DDA3-8131-97A7CD34B43B}"/>
              </a:ext>
            </a:extLst>
          </p:cNvPr>
          <p:cNvSpPr/>
          <p:nvPr/>
        </p:nvSpPr>
        <p:spPr>
          <a:xfrm>
            <a:off x="6348046" y="3094892"/>
            <a:ext cx="422031" cy="334108"/>
          </a:xfrm>
          <a:custGeom>
            <a:avLst/>
            <a:gdLst>
              <a:gd name="connsiteX0" fmla="*/ 0 w 422031"/>
              <a:gd name="connsiteY0" fmla="*/ 0 h 334108"/>
              <a:gd name="connsiteX1" fmla="*/ 422031 w 422031"/>
              <a:gd name="connsiteY1" fmla="*/ 0 h 334108"/>
              <a:gd name="connsiteX2" fmla="*/ 422031 w 422031"/>
              <a:gd name="connsiteY2" fmla="*/ 334108 h 334108"/>
              <a:gd name="connsiteX3" fmla="*/ 0 w 422031"/>
              <a:gd name="connsiteY3" fmla="*/ 334108 h 334108"/>
              <a:gd name="connsiteX4" fmla="*/ 0 w 422031"/>
              <a:gd name="connsiteY4" fmla="*/ 0 h 334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031" h="334108" extrusionOk="0">
                <a:moveTo>
                  <a:pt x="0" y="0"/>
                </a:moveTo>
                <a:cubicBezTo>
                  <a:pt x="88545" y="-28724"/>
                  <a:pt x="224173" y="25856"/>
                  <a:pt x="422031" y="0"/>
                </a:cubicBezTo>
                <a:cubicBezTo>
                  <a:pt x="455095" y="76969"/>
                  <a:pt x="415751" y="171095"/>
                  <a:pt x="422031" y="334108"/>
                </a:cubicBezTo>
                <a:cubicBezTo>
                  <a:pt x="229247" y="349925"/>
                  <a:pt x="156468" y="286367"/>
                  <a:pt x="0" y="334108"/>
                </a:cubicBezTo>
                <a:cubicBezTo>
                  <a:pt x="-2175" y="221389"/>
                  <a:pt x="7345" y="136401"/>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D97464-6CE2-16DA-DCDA-6B77FD19F4B9}"/>
              </a:ext>
            </a:extLst>
          </p:cNvPr>
          <p:cNvSpPr/>
          <p:nvPr/>
        </p:nvSpPr>
        <p:spPr>
          <a:xfrm>
            <a:off x="6040315" y="3442243"/>
            <a:ext cx="1037492" cy="369277"/>
          </a:xfrm>
          <a:custGeom>
            <a:avLst/>
            <a:gdLst>
              <a:gd name="connsiteX0" fmla="*/ 0 w 1037492"/>
              <a:gd name="connsiteY0" fmla="*/ 0 h 369277"/>
              <a:gd name="connsiteX1" fmla="*/ 508371 w 1037492"/>
              <a:gd name="connsiteY1" fmla="*/ 0 h 369277"/>
              <a:gd name="connsiteX2" fmla="*/ 1037492 w 1037492"/>
              <a:gd name="connsiteY2" fmla="*/ 0 h 369277"/>
              <a:gd name="connsiteX3" fmla="*/ 1037492 w 1037492"/>
              <a:gd name="connsiteY3" fmla="*/ 369277 h 369277"/>
              <a:gd name="connsiteX4" fmla="*/ 518746 w 1037492"/>
              <a:gd name="connsiteY4" fmla="*/ 369277 h 369277"/>
              <a:gd name="connsiteX5" fmla="*/ 0 w 1037492"/>
              <a:gd name="connsiteY5" fmla="*/ 369277 h 369277"/>
              <a:gd name="connsiteX6" fmla="*/ 0 w 1037492"/>
              <a:gd name="connsiteY6" fmla="*/ 0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492" h="369277" extrusionOk="0">
                <a:moveTo>
                  <a:pt x="0" y="0"/>
                </a:moveTo>
                <a:cubicBezTo>
                  <a:pt x="147193" y="-2387"/>
                  <a:pt x="292182" y="60915"/>
                  <a:pt x="508371" y="0"/>
                </a:cubicBezTo>
                <a:cubicBezTo>
                  <a:pt x="724560" y="-60915"/>
                  <a:pt x="857557" y="47858"/>
                  <a:pt x="1037492" y="0"/>
                </a:cubicBezTo>
                <a:cubicBezTo>
                  <a:pt x="1047327" y="85346"/>
                  <a:pt x="1014841" y="197276"/>
                  <a:pt x="1037492" y="369277"/>
                </a:cubicBezTo>
                <a:cubicBezTo>
                  <a:pt x="824464" y="381881"/>
                  <a:pt x="695845" y="336354"/>
                  <a:pt x="518746" y="369277"/>
                </a:cubicBezTo>
                <a:cubicBezTo>
                  <a:pt x="341647" y="402200"/>
                  <a:pt x="162295" y="335821"/>
                  <a:pt x="0" y="369277"/>
                </a:cubicBezTo>
                <a:cubicBezTo>
                  <a:pt x="-9273" y="261476"/>
                  <a:pt x="10796" y="109484"/>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08D48B0-042A-4412-6A13-D95CF5F22EEC}"/>
              </a:ext>
            </a:extLst>
          </p:cNvPr>
          <p:cNvSpPr txBox="1"/>
          <p:nvPr/>
        </p:nvSpPr>
        <p:spPr>
          <a:xfrm>
            <a:off x="2959449" y="3273229"/>
            <a:ext cx="1881492" cy="923330"/>
          </a:xfrm>
          <a:custGeom>
            <a:avLst/>
            <a:gdLst>
              <a:gd name="connsiteX0" fmla="*/ 0 w 1881492"/>
              <a:gd name="connsiteY0" fmla="*/ 0 h 923330"/>
              <a:gd name="connsiteX1" fmla="*/ 451558 w 1881492"/>
              <a:gd name="connsiteY1" fmla="*/ 0 h 923330"/>
              <a:gd name="connsiteX2" fmla="*/ 865486 w 1881492"/>
              <a:gd name="connsiteY2" fmla="*/ 0 h 923330"/>
              <a:gd name="connsiteX3" fmla="*/ 1373489 w 1881492"/>
              <a:gd name="connsiteY3" fmla="*/ 0 h 923330"/>
              <a:gd name="connsiteX4" fmla="*/ 1881492 w 1881492"/>
              <a:gd name="connsiteY4" fmla="*/ 0 h 923330"/>
              <a:gd name="connsiteX5" fmla="*/ 1881492 w 1881492"/>
              <a:gd name="connsiteY5" fmla="*/ 452432 h 923330"/>
              <a:gd name="connsiteX6" fmla="*/ 1881492 w 1881492"/>
              <a:gd name="connsiteY6" fmla="*/ 923330 h 923330"/>
              <a:gd name="connsiteX7" fmla="*/ 1411119 w 1881492"/>
              <a:gd name="connsiteY7" fmla="*/ 923330 h 923330"/>
              <a:gd name="connsiteX8" fmla="*/ 903116 w 1881492"/>
              <a:gd name="connsiteY8" fmla="*/ 923330 h 923330"/>
              <a:gd name="connsiteX9" fmla="*/ 489188 w 1881492"/>
              <a:gd name="connsiteY9" fmla="*/ 923330 h 923330"/>
              <a:gd name="connsiteX10" fmla="*/ 0 w 1881492"/>
              <a:gd name="connsiteY10" fmla="*/ 923330 h 923330"/>
              <a:gd name="connsiteX11" fmla="*/ 0 w 1881492"/>
              <a:gd name="connsiteY11" fmla="*/ 461665 h 923330"/>
              <a:gd name="connsiteX12" fmla="*/ 0 w 1881492"/>
              <a:gd name="connsiteY12"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1492" h="923330" extrusionOk="0">
                <a:moveTo>
                  <a:pt x="0" y="0"/>
                </a:moveTo>
                <a:cubicBezTo>
                  <a:pt x="174993" y="-1325"/>
                  <a:pt x="266285" y="8084"/>
                  <a:pt x="451558" y="0"/>
                </a:cubicBezTo>
                <a:cubicBezTo>
                  <a:pt x="636831" y="-8084"/>
                  <a:pt x="673851" y="42132"/>
                  <a:pt x="865486" y="0"/>
                </a:cubicBezTo>
                <a:cubicBezTo>
                  <a:pt x="1057121" y="-42132"/>
                  <a:pt x="1262606" y="17012"/>
                  <a:pt x="1373489" y="0"/>
                </a:cubicBezTo>
                <a:cubicBezTo>
                  <a:pt x="1484372" y="-17012"/>
                  <a:pt x="1684594" y="21750"/>
                  <a:pt x="1881492" y="0"/>
                </a:cubicBezTo>
                <a:cubicBezTo>
                  <a:pt x="1920669" y="95241"/>
                  <a:pt x="1866391" y="279166"/>
                  <a:pt x="1881492" y="452432"/>
                </a:cubicBezTo>
                <a:cubicBezTo>
                  <a:pt x="1896593" y="625698"/>
                  <a:pt x="1863373" y="697229"/>
                  <a:pt x="1881492" y="923330"/>
                </a:cubicBezTo>
                <a:cubicBezTo>
                  <a:pt x="1739961" y="977829"/>
                  <a:pt x="1621880" y="869045"/>
                  <a:pt x="1411119" y="923330"/>
                </a:cubicBezTo>
                <a:cubicBezTo>
                  <a:pt x="1200358" y="977615"/>
                  <a:pt x="1113968" y="864546"/>
                  <a:pt x="903116" y="923330"/>
                </a:cubicBezTo>
                <a:cubicBezTo>
                  <a:pt x="692264" y="982114"/>
                  <a:pt x="692683" y="912053"/>
                  <a:pt x="489188" y="923330"/>
                </a:cubicBezTo>
                <a:cubicBezTo>
                  <a:pt x="285693" y="934607"/>
                  <a:pt x="179910" y="884136"/>
                  <a:pt x="0" y="923330"/>
                </a:cubicBezTo>
                <a:cubicBezTo>
                  <a:pt x="-8327" y="708578"/>
                  <a:pt x="43168" y="577028"/>
                  <a:pt x="0" y="461665"/>
                </a:cubicBezTo>
                <a:cubicBezTo>
                  <a:pt x="-43168" y="346302"/>
                  <a:pt x="14639" y="135594"/>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t>The total number of terms in the document</a:t>
            </a:r>
          </a:p>
        </p:txBody>
      </p:sp>
      <p:cxnSp>
        <p:nvCxnSpPr>
          <p:cNvPr id="16" name="Straight Arrow Connector 15">
            <a:extLst>
              <a:ext uri="{FF2B5EF4-FFF2-40B4-BE49-F238E27FC236}">
                <a16:creationId xmlns:a16="http://schemas.microsoft.com/office/drawing/2014/main" id="{5389C7D9-7B63-6CC9-7959-1B795BA58273}"/>
              </a:ext>
            </a:extLst>
          </p:cNvPr>
          <p:cNvCxnSpPr>
            <a:stCxn id="13" idx="1"/>
            <a:endCxn id="14" idx="3"/>
          </p:cNvCxnSpPr>
          <p:nvPr/>
        </p:nvCxnSpPr>
        <p:spPr>
          <a:xfrm flipH="1">
            <a:off x="4840941" y="3626882"/>
            <a:ext cx="1199374" cy="10801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6E7B3F3E-BEB6-D56A-A0E8-737E2C1B140F}"/>
              </a:ext>
            </a:extLst>
          </p:cNvPr>
          <p:cNvGraphicFramePr>
            <a:graphicFrameLocks noGrp="1"/>
          </p:cNvGraphicFramePr>
          <p:nvPr>
            <p:extLst>
              <p:ext uri="{D42A27DB-BD31-4B8C-83A1-F6EECF244321}">
                <p14:modId xmlns:p14="http://schemas.microsoft.com/office/powerpoint/2010/main" val="757332749"/>
              </p:ext>
            </p:extLst>
          </p:nvPr>
        </p:nvGraphicFramePr>
        <p:xfrm>
          <a:off x="232830" y="4967868"/>
          <a:ext cx="3174112" cy="2625791"/>
        </p:xfrm>
        <a:graphic>
          <a:graphicData uri="http://schemas.openxmlformats.org/drawingml/2006/table">
            <a:tbl>
              <a:tblPr>
                <a:tableStyleId>{5C22544A-7EE6-4342-B048-85BDC9FD1C3A}</a:tableStyleId>
              </a:tblPr>
              <a:tblGrid>
                <a:gridCol w="793528">
                  <a:extLst>
                    <a:ext uri="{9D8B030D-6E8A-4147-A177-3AD203B41FA5}">
                      <a16:colId xmlns:a16="http://schemas.microsoft.com/office/drawing/2014/main" val="1605736821"/>
                    </a:ext>
                  </a:extLst>
                </a:gridCol>
                <a:gridCol w="793528">
                  <a:extLst>
                    <a:ext uri="{9D8B030D-6E8A-4147-A177-3AD203B41FA5}">
                      <a16:colId xmlns:a16="http://schemas.microsoft.com/office/drawing/2014/main" val="1076012687"/>
                    </a:ext>
                  </a:extLst>
                </a:gridCol>
                <a:gridCol w="793528">
                  <a:extLst>
                    <a:ext uri="{9D8B030D-6E8A-4147-A177-3AD203B41FA5}">
                      <a16:colId xmlns:a16="http://schemas.microsoft.com/office/drawing/2014/main" val="985390315"/>
                    </a:ext>
                  </a:extLst>
                </a:gridCol>
                <a:gridCol w="793528">
                  <a:extLst>
                    <a:ext uri="{9D8B030D-6E8A-4147-A177-3AD203B41FA5}">
                      <a16:colId xmlns:a16="http://schemas.microsoft.com/office/drawing/2014/main" val="167998327"/>
                    </a:ext>
                  </a:extLst>
                </a:gridCol>
              </a:tblGrid>
              <a:tr h="375113">
                <a:tc>
                  <a:txBody>
                    <a:bodyPr/>
                    <a:lstStyle/>
                    <a:p>
                      <a:endParaRPr lang="en-US" dirty="0"/>
                    </a:p>
                  </a:txBody>
                  <a:tcPr/>
                </a:tc>
                <a:tc>
                  <a:txBody>
                    <a:bodyPr/>
                    <a:lstStyle/>
                    <a:p>
                      <a:r>
                        <a:rPr lang="en-US" dirty="0"/>
                        <a:t>d0</a:t>
                      </a:r>
                    </a:p>
                  </a:txBody>
                  <a:tcPr/>
                </a:tc>
                <a:tc>
                  <a:txBody>
                    <a:bodyPr/>
                    <a:lstStyle/>
                    <a:p>
                      <a:r>
                        <a:rPr lang="en-US" dirty="0"/>
                        <a:t>d1</a:t>
                      </a:r>
                    </a:p>
                  </a:txBody>
                  <a:tcPr/>
                </a:tc>
                <a:tc>
                  <a:txBody>
                    <a:bodyPr/>
                    <a:lstStyle/>
                    <a:p>
                      <a:r>
                        <a:rPr lang="en-US" dirty="0"/>
                        <a:t>d2</a:t>
                      </a:r>
                    </a:p>
                  </a:txBody>
                  <a:tcPr/>
                </a:tc>
                <a:extLst>
                  <a:ext uri="{0D108BD9-81ED-4DB2-BD59-A6C34878D82A}">
                    <a16:rowId xmlns:a16="http://schemas.microsoft.com/office/drawing/2014/main" val="649792906"/>
                  </a:ext>
                </a:extLst>
              </a:tr>
              <a:tr h="375113">
                <a:tc>
                  <a:txBody>
                    <a:bodyPr/>
                    <a:lstStyle/>
                    <a:p>
                      <a:r>
                        <a:rPr lang="en-US" dirty="0"/>
                        <a:t>the</a:t>
                      </a:r>
                    </a:p>
                  </a:txBody>
                  <a:tcPr/>
                </a:tc>
                <a:tc>
                  <a:txBody>
                    <a:bodyPr/>
                    <a:lstStyle/>
                    <a:p>
                      <a:r>
                        <a:rPr lang="en-US" dirty="0"/>
                        <a:t>0.333</a:t>
                      </a:r>
                    </a:p>
                  </a:txBody>
                  <a:tcPr/>
                </a:tc>
                <a:tc>
                  <a:txBody>
                    <a:bodyPr/>
                    <a:lstStyle/>
                    <a:p>
                      <a:r>
                        <a:rPr lang="en-US" dirty="0"/>
                        <a:t>0.333</a:t>
                      </a:r>
                    </a:p>
                  </a:txBody>
                  <a:tcPr/>
                </a:tc>
                <a:tc>
                  <a:txBody>
                    <a:bodyPr/>
                    <a:lstStyle/>
                    <a:p>
                      <a:r>
                        <a:rPr lang="en-US" dirty="0"/>
                        <a:t>0.333</a:t>
                      </a:r>
                    </a:p>
                  </a:txBody>
                  <a:tcPr/>
                </a:tc>
                <a:extLst>
                  <a:ext uri="{0D108BD9-81ED-4DB2-BD59-A6C34878D82A}">
                    <a16:rowId xmlns:a16="http://schemas.microsoft.com/office/drawing/2014/main" val="191001733"/>
                  </a:ext>
                </a:extLst>
              </a:tr>
              <a:tr h="375113">
                <a:tc>
                  <a:txBody>
                    <a:bodyPr/>
                    <a:lstStyle/>
                    <a:p>
                      <a:r>
                        <a:rPr lang="en-US" dirty="0"/>
                        <a:t>cat</a:t>
                      </a:r>
                    </a:p>
                  </a:txBody>
                  <a:tcPr/>
                </a:tc>
                <a:tc>
                  <a:txBody>
                    <a:bodyPr/>
                    <a:lstStyle/>
                    <a:p>
                      <a:r>
                        <a:rPr lang="en-US" dirty="0"/>
                        <a:t>0.167</a:t>
                      </a:r>
                    </a:p>
                  </a:txBody>
                  <a:tcPr/>
                </a:tc>
                <a:tc>
                  <a:txBody>
                    <a:bodyPr/>
                    <a:lstStyle/>
                    <a:p>
                      <a:r>
                        <a:rPr lang="en-US" dirty="0"/>
                        <a:t>0.000</a:t>
                      </a:r>
                    </a:p>
                  </a:txBody>
                  <a:tcPr/>
                </a:tc>
                <a:tc>
                  <a:txBody>
                    <a:bodyPr/>
                    <a:lstStyle/>
                    <a:p>
                      <a:r>
                        <a:rPr lang="en-US" dirty="0"/>
                        <a:t>0.167</a:t>
                      </a:r>
                    </a:p>
                  </a:txBody>
                  <a:tcPr/>
                </a:tc>
                <a:extLst>
                  <a:ext uri="{0D108BD9-81ED-4DB2-BD59-A6C34878D82A}">
                    <a16:rowId xmlns:a16="http://schemas.microsoft.com/office/drawing/2014/main" val="3821780551"/>
                  </a:ext>
                </a:extLst>
              </a:tr>
              <a:tr h="375113">
                <a:tc>
                  <a:txBody>
                    <a:bodyPr/>
                    <a:lstStyle/>
                    <a:p>
                      <a:r>
                        <a:rPr lang="en-US" dirty="0"/>
                        <a:t>sat</a:t>
                      </a:r>
                    </a:p>
                  </a:txBody>
                  <a:tcPr/>
                </a:tc>
                <a:tc>
                  <a:txBody>
                    <a:bodyPr/>
                    <a:lstStyle/>
                    <a:p>
                      <a:r>
                        <a:rPr lang="en-US" dirty="0"/>
                        <a:t>0.167</a:t>
                      </a:r>
                    </a:p>
                  </a:txBody>
                  <a:tcPr/>
                </a:tc>
                <a:tc>
                  <a:txBody>
                    <a:bodyPr/>
                    <a:lstStyle/>
                    <a:p>
                      <a:r>
                        <a:rPr lang="en-US" dirty="0"/>
                        <a:t>0.167</a:t>
                      </a:r>
                    </a:p>
                  </a:txBody>
                  <a:tcPr/>
                </a:tc>
                <a:tc>
                  <a:txBody>
                    <a:bodyPr/>
                    <a:lstStyle/>
                    <a:p>
                      <a:r>
                        <a:rPr lang="en-US" dirty="0"/>
                        <a:t>0.167</a:t>
                      </a:r>
                    </a:p>
                  </a:txBody>
                  <a:tcPr/>
                </a:tc>
                <a:extLst>
                  <a:ext uri="{0D108BD9-81ED-4DB2-BD59-A6C34878D82A}">
                    <a16:rowId xmlns:a16="http://schemas.microsoft.com/office/drawing/2014/main" val="2467742117"/>
                  </a:ext>
                </a:extLst>
              </a:tr>
              <a:tr h="375113">
                <a:tc>
                  <a:txBody>
                    <a:bodyPr/>
                    <a:lstStyle/>
                    <a:p>
                      <a:r>
                        <a:rPr lang="en-US" dirty="0"/>
                        <a:t>on</a:t>
                      </a:r>
                    </a:p>
                  </a:txBody>
                  <a:tcPr/>
                </a:tc>
                <a:tc>
                  <a:txBody>
                    <a:bodyPr/>
                    <a:lstStyle/>
                    <a:p>
                      <a:r>
                        <a:rPr lang="en-US" dirty="0"/>
                        <a:t>0.167</a:t>
                      </a:r>
                    </a:p>
                  </a:txBody>
                  <a:tcPr/>
                </a:tc>
                <a:tc>
                  <a:txBody>
                    <a:bodyPr/>
                    <a:lstStyle/>
                    <a:p>
                      <a:r>
                        <a:rPr lang="en-US" dirty="0"/>
                        <a:t>0.167</a:t>
                      </a:r>
                    </a:p>
                  </a:txBody>
                  <a:tcPr/>
                </a:tc>
                <a:tc>
                  <a:txBody>
                    <a:bodyPr/>
                    <a:lstStyle/>
                    <a:p>
                      <a:r>
                        <a:rPr lang="en-US" dirty="0"/>
                        <a:t>0.167</a:t>
                      </a:r>
                    </a:p>
                  </a:txBody>
                  <a:tcPr/>
                </a:tc>
                <a:extLst>
                  <a:ext uri="{0D108BD9-81ED-4DB2-BD59-A6C34878D82A}">
                    <a16:rowId xmlns:a16="http://schemas.microsoft.com/office/drawing/2014/main" val="2676124827"/>
                  </a:ext>
                </a:extLst>
              </a:tr>
              <a:tr h="375113">
                <a:tc>
                  <a:txBody>
                    <a:bodyPr/>
                    <a:lstStyle/>
                    <a:p>
                      <a:r>
                        <a:rPr lang="en-US" dirty="0"/>
                        <a:t>mat</a:t>
                      </a:r>
                    </a:p>
                  </a:txBody>
                  <a:tcPr/>
                </a:tc>
                <a:tc>
                  <a:txBody>
                    <a:bodyPr/>
                    <a:lstStyle/>
                    <a:p>
                      <a:r>
                        <a:rPr lang="en-US" dirty="0"/>
                        <a:t>0.167</a:t>
                      </a:r>
                    </a:p>
                  </a:txBody>
                  <a:tcPr/>
                </a:tc>
                <a:tc>
                  <a:txBody>
                    <a:bodyPr/>
                    <a:lstStyle/>
                    <a:p>
                      <a:r>
                        <a:rPr lang="en-US" dirty="0"/>
                        <a:t>0.167</a:t>
                      </a:r>
                    </a:p>
                  </a:txBody>
                  <a:tcPr/>
                </a:tc>
                <a:tc>
                  <a:txBody>
                    <a:bodyPr/>
                    <a:lstStyle/>
                    <a:p>
                      <a:r>
                        <a:rPr lang="en-US" dirty="0"/>
                        <a:t>0.000</a:t>
                      </a:r>
                    </a:p>
                  </a:txBody>
                  <a:tcPr/>
                </a:tc>
                <a:extLst>
                  <a:ext uri="{0D108BD9-81ED-4DB2-BD59-A6C34878D82A}">
                    <a16:rowId xmlns:a16="http://schemas.microsoft.com/office/drawing/2014/main" val="265352021"/>
                  </a:ext>
                </a:extLst>
              </a:tr>
              <a:tr h="375113">
                <a:tc>
                  <a:txBody>
                    <a:bodyPr/>
                    <a:lstStyle/>
                    <a:p>
                      <a:r>
                        <a:rPr lang="en-US" dirty="0"/>
                        <a:t>dog</a:t>
                      </a:r>
                    </a:p>
                  </a:txBody>
                  <a:tcPr/>
                </a:tc>
                <a:tc>
                  <a:txBody>
                    <a:bodyPr/>
                    <a:lstStyle/>
                    <a:p>
                      <a:r>
                        <a:rPr lang="en-US" dirty="0"/>
                        <a:t>0.000</a:t>
                      </a:r>
                    </a:p>
                  </a:txBody>
                  <a:tcPr/>
                </a:tc>
                <a:tc>
                  <a:txBody>
                    <a:bodyPr/>
                    <a:lstStyle/>
                    <a:p>
                      <a:r>
                        <a:rPr lang="en-US" dirty="0"/>
                        <a:t>0.167</a:t>
                      </a:r>
                    </a:p>
                  </a:txBody>
                  <a:tcPr/>
                </a:tc>
                <a:tc>
                  <a:txBody>
                    <a:bodyPr/>
                    <a:lstStyle/>
                    <a:p>
                      <a:r>
                        <a:rPr lang="en-US" dirty="0"/>
                        <a:t>0.167</a:t>
                      </a:r>
                    </a:p>
                  </a:txBody>
                  <a:tcPr/>
                </a:tc>
                <a:extLst>
                  <a:ext uri="{0D108BD9-81ED-4DB2-BD59-A6C34878D82A}">
                    <a16:rowId xmlns:a16="http://schemas.microsoft.com/office/drawing/2014/main" val="1096854195"/>
                  </a:ext>
                </a:extLst>
              </a:tr>
            </a:tbl>
          </a:graphicData>
        </a:graphic>
      </p:graphicFrame>
    </p:spTree>
    <p:extLst>
      <p:ext uri="{BB962C8B-B14F-4D97-AF65-F5344CB8AC3E}">
        <p14:creationId xmlns:p14="http://schemas.microsoft.com/office/powerpoint/2010/main" val="20010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CAF73A-EC73-9731-7996-A7377BD669AA}"/>
              </a:ext>
            </a:extLst>
          </p:cNvPr>
          <p:cNvSpPr>
            <a:spLocks noGrp="1"/>
          </p:cNvSpPr>
          <p:nvPr>
            <p:ph type="body" sz="quarter" idx="10"/>
          </p:nvPr>
        </p:nvSpPr>
        <p:spPr/>
        <p:txBody>
          <a:bodyPr/>
          <a:lstStyle/>
          <a:p>
            <a:r>
              <a:rPr lang="en-US" dirty="0"/>
              <a:t>Embeddings</a:t>
            </a:r>
          </a:p>
        </p:txBody>
      </p:sp>
      <p:sp>
        <p:nvSpPr>
          <p:cNvPr id="3" name="Text Placeholder 2">
            <a:extLst>
              <a:ext uri="{FF2B5EF4-FFF2-40B4-BE49-F238E27FC236}">
                <a16:creationId xmlns:a16="http://schemas.microsoft.com/office/drawing/2014/main" id="{9CA10065-BCF6-01EB-E343-8A91C5165B78}"/>
              </a:ext>
            </a:extLst>
          </p:cNvPr>
          <p:cNvSpPr>
            <a:spLocks noGrp="1"/>
          </p:cNvSpPr>
          <p:nvPr>
            <p:ph type="body" sz="quarter" idx="11"/>
          </p:nvPr>
        </p:nvSpPr>
        <p:spPr/>
        <p:txBody>
          <a:bodyPr/>
          <a:lstStyle/>
          <a:p>
            <a:r>
              <a:rPr lang="en-GB" dirty="0">
                <a:solidFill>
                  <a:srgbClr val="202122"/>
                </a:solidFill>
                <a:latin typeface="Arial" panose="020B0604020202020204" pitchFamily="34" charset="0"/>
              </a:rPr>
              <a:t>T</a:t>
            </a:r>
            <a:r>
              <a:rPr lang="en-GB" i="0" dirty="0">
                <a:solidFill>
                  <a:srgbClr val="202122"/>
                </a:solidFill>
                <a:effectLst/>
                <a:latin typeface="Arial" panose="020B0604020202020204" pitchFamily="34" charset="0"/>
              </a:rPr>
              <a:t>erm </a:t>
            </a:r>
            <a:r>
              <a:rPr lang="en-GB" dirty="0">
                <a:solidFill>
                  <a:srgbClr val="202122"/>
                </a:solidFill>
                <a:latin typeface="Arial" panose="020B0604020202020204" pitchFamily="34" charset="0"/>
              </a:rPr>
              <a:t>F</a:t>
            </a:r>
            <a:r>
              <a:rPr lang="en-GB" i="0" dirty="0">
                <a:solidFill>
                  <a:srgbClr val="202122"/>
                </a:solidFill>
                <a:effectLst/>
                <a:latin typeface="Arial" panose="020B0604020202020204" pitchFamily="34" charset="0"/>
              </a:rPr>
              <a:t>requency–Inverse </a:t>
            </a:r>
            <a:r>
              <a:rPr lang="en-GB" dirty="0">
                <a:solidFill>
                  <a:srgbClr val="202122"/>
                </a:solidFill>
                <a:latin typeface="Arial" panose="020B0604020202020204" pitchFamily="34" charset="0"/>
              </a:rPr>
              <a:t>D</a:t>
            </a:r>
            <a:r>
              <a:rPr lang="en-GB" i="0" dirty="0">
                <a:solidFill>
                  <a:srgbClr val="202122"/>
                </a:solidFill>
                <a:effectLst/>
                <a:latin typeface="Arial" panose="020B0604020202020204" pitchFamily="34" charset="0"/>
              </a:rPr>
              <a:t>ocument </a:t>
            </a:r>
            <a:r>
              <a:rPr lang="en-GB" dirty="0">
                <a:solidFill>
                  <a:srgbClr val="202122"/>
                </a:solidFill>
                <a:latin typeface="Arial" panose="020B0604020202020204" pitchFamily="34" charset="0"/>
              </a:rPr>
              <a:t>F</a:t>
            </a:r>
            <a:r>
              <a:rPr lang="en-GB" i="0" dirty="0">
                <a:solidFill>
                  <a:srgbClr val="202122"/>
                </a:solidFill>
                <a:effectLst/>
                <a:latin typeface="Arial" panose="020B0604020202020204" pitchFamily="34" charset="0"/>
              </a:rPr>
              <a:t>requency (</a:t>
            </a:r>
            <a:r>
              <a:rPr lang="en-US" dirty="0"/>
              <a:t>TF-IDF)</a:t>
            </a:r>
          </a:p>
          <a:p>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D173F5E-79E6-2D1F-E66D-3EE73E685D6E}"/>
                  </a:ext>
                </a:extLst>
              </p:cNvPr>
              <p:cNvSpPr>
                <a:spLocks noGrp="1"/>
              </p:cNvSpPr>
              <p:nvPr>
                <p:ph type="body" sz="quarter" idx="12"/>
              </p:nvPr>
            </p:nvSpPr>
            <p:spPr>
              <a:xfrm>
                <a:off x="503659" y="1917142"/>
                <a:ext cx="11176000" cy="3994529"/>
              </a:xfrm>
            </p:spPr>
            <p:txBody>
              <a:bodyPr/>
              <a:lstStyle/>
              <a:p>
                <a:r>
                  <a:rPr lang="en-GB" b="1" dirty="0"/>
                  <a:t>Inverse Document Frequency (IDF):</a:t>
                </a:r>
                <a:r>
                  <a:rPr lang="en-GB" dirty="0"/>
                  <a:t> How rare or common a word is across all documents in the corpus. Words that appear in many documents get a lower IDF score; rare words get a higher score.</a:t>
                </a:r>
              </a:p>
              <a:p>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m:rPr>
                          <m:sty m:val="p"/>
                        </m:rPr>
                        <a:rPr lang="en-GB" b="0" i="1" smtClean="0">
                          <a:latin typeface="Cambria Math" panose="02040503050406030204" pitchFamily="18" charset="0"/>
                        </a:rPr>
                        <m:t>I</m:t>
                      </m:r>
                      <m:r>
                        <m:rPr>
                          <m:sty m:val="p"/>
                        </m:rPr>
                        <a:rPr lang="en-GB" b="0" i="0" smtClean="0">
                          <a:latin typeface="Cambria Math" panose="02040503050406030204" pitchFamily="18" charset="0"/>
                        </a:rPr>
                        <m:t>df</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 </m:t>
                          </m:r>
                          <m:r>
                            <a:rPr lang="en-GB" b="0" i="1" smtClean="0">
                              <a:latin typeface="Cambria Math" panose="02040503050406030204" pitchFamily="18" charset="0"/>
                            </a:rPr>
                            <m:t>𝐷</m:t>
                          </m:r>
                        </m:e>
                      </m:d>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f>
                            <m:fPr>
                              <m:ctrlPr>
                                <a:rPr lang="en-GB" b="0" i="1" smtClean="0">
                                  <a:latin typeface="Cambria Math" panose="02040503050406030204" pitchFamily="18" charset="0"/>
                                </a:rPr>
                              </m:ctrlPr>
                            </m:fPr>
                            <m:num>
                              <m:r>
                                <a:rPr lang="en-GB" b="0" i="1" smtClean="0">
                                  <a:latin typeface="Cambria Math" panose="02040503050406030204" pitchFamily="18" charset="0"/>
                                </a:rPr>
                                <m:t>𝑁</m:t>
                              </m:r>
                            </m:num>
                            <m:den>
                              <m:d>
                                <m:dPr>
                                  <m:begChr m:val="|"/>
                                  <m:endChr m:val="|"/>
                                  <m:ctrlPr>
                                    <a:rPr lang="en-GB" b="0" i="1" smtClean="0">
                                      <a:latin typeface="Cambria Math" panose="02040503050406030204" pitchFamily="18" charset="0"/>
                                    </a:rPr>
                                  </m:ctrlPr>
                                </m:dPr>
                                <m:e>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𝑑</m:t>
                                      </m:r>
                                      <m:r>
                                        <a:rPr lang="en-GB" b="0" i="1" smtClean="0">
                                          <a:latin typeface="Cambria Math" panose="02040503050406030204" pitchFamily="18" charset="0"/>
                                        </a:rPr>
                                        <m:t>:</m:t>
                                      </m:r>
                                      <m:r>
                                        <a:rPr lang="en-GB" b="0" i="1" smtClean="0">
                                          <a:latin typeface="Cambria Math" panose="02040503050406030204" pitchFamily="18" charset="0"/>
                                        </a:rPr>
                                        <m:t>𝑑</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𝐷</m:t>
                                      </m:r>
                                      <m:r>
                                        <a:rPr lang="en-GB" b="0" i="1" smtClean="0">
                                          <a:latin typeface="Cambria Math" panose="02040503050406030204" pitchFamily="18" charset="0"/>
                                          <a:ea typeface="Cambria Math" panose="02040503050406030204" pitchFamily="18" charset="0"/>
                                        </a:rPr>
                                        <m:t> </m:t>
                                      </m:r>
                                      <m:r>
                                        <m:rPr>
                                          <m:sty m:val="p"/>
                                        </m:rPr>
                                        <a:rPr lang="en-GB" b="0" i="0" smtClean="0">
                                          <a:latin typeface="Cambria Math" panose="02040503050406030204" pitchFamily="18" charset="0"/>
                                          <a:ea typeface="Cambria Math" panose="02040503050406030204" pitchFamily="18" charset="0"/>
                                        </a:rPr>
                                        <m:t>and</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e>
                              </m:d>
                            </m:den>
                          </m:f>
                        </m:e>
                      </m:func>
                    </m:oMath>
                  </m:oMathPara>
                </a14:m>
                <a:endParaRPr lang="en-US" dirty="0"/>
              </a:p>
            </p:txBody>
          </p:sp>
        </mc:Choice>
        <mc:Fallback xmlns="">
          <p:sp>
            <p:nvSpPr>
              <p:cNvPr id="4" name="Text Placeholder 3">
                <a:extLst>
                  <a:ext uri="{FF2B5EF4-FFF2-40B4-BE49-F238E27FC236}">
                    <a16:creationId xmlns:a16="http://schemas.microsoft.com/office/drawing/2014/main" id="{BD173F5E-79E6-2D1F-E66D-3EE73E685D6E}"/>
                  </a:ext>
                </a:extLst>
              </p:cNvPr>
              <p:cNvSpPr>
                <a:spLocks noGrp="1" noRot="1" noChangeAspect="1" noMove="1" noResize="1" noEditPoints="1" noAdjustHandles="1" noChangeArrowheads="1" noChangeShapeType="1" noTextEdit="1"/>
              </p:cNvSpPr>
              <p:nvPr>
                <p:ph type="body" sz="quarter" idx="12"/>
              </p:nvPr>
            </p:nvSpPr>
            <p:spPr>
              <a:xfrm>
                <a:off x="503659" y="1917142"/>
                <a:ext cx="11176000" cy="3994529"/>
              </a:xfrm>
              <a:blipFill>
                <a:blip r:embed="rId2"/>
                <a:stretch>
                  <a:fillRect l="-55" t="-137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F33294C-0D53-9FC1-682C-311372B69D06}"/>
              </a:ext>
            </a:extLst>
          </p:cNvPr>
          <p:cNvSpPr txBox="1"/>
          <p:nvPr/>
        </p:nvSpPr>
        <p:spPr>
          <a:xfrm>
            <a:off x="8073068" y="2633227"/>
            <a:ext cx="1738590" cy="646331"/>
          </a:xfrm>
          <a:custGeom>
            <a:avLst/>
            <a:gdLst>
              <a:gd name="connsiteX0" fmla="*/ 0 w 1738590"/>
              <a:gd name="connsiteY0" fmla="*/ 0 h 646331"/>
              <a:gd name="connsiteX1" fmla="*/ 562144 w 1738590"/>
              <a:gd name="connsiteY1" fmla="*/ 0 h 646331"/>
              <a:gd name="connsiteX2" fmla="*/ 1089516 w 1738590"/>
              <a:gd name="connsiteY2" fmla="*/ 0 h 646331"/>
              <a:gd name="connsiteX3" fmla="*/ 1738590 w 1738590"/>
              <a:gd name="connsiteY3" fmla="*/ 0 h 646331"/>
              <a:gd name="connsiteX4" fmla="*/ 1738590 w 1738590"/>
              <a:gd name="connsiteY4" fmla="*/ 316702 h 646331"/>
              <a:gd name="connsiteX5" fmla="*/ 1738590 w 1738590"/>
              <a:gd name="connsiteY5" fmla="*/ 646331 h 646331"/>
              <a:gd name="connsiteX6" fmla="*/ 1193832 w 1738590"/>
              <a:gd name="connsiteY6" fmla="*/ 646331 h 646331"/>
              <a:gd name="connsiteX7" fmla="*/ 649074 w 1738590"/>
              <a:gd name="connsiteY7" fmla="*/ 646331 h 646331"/>
              <a:gd name="connsiteX8" fmla="*/ 0 w 1738590"/>
              <a:gd name="connsiteY8" fmla="*/ 646331 h 646331"/>
              <a:gd name="connsiteX9" fmla="*/ 0 w 1738590"/>
              <a:gd name="connsiteY9" fmla="*/ 342555 h 646331"/>
              <a:gd name="connsiteX10" fmla="*/ 0 w 1738590"/>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8590" h="646331" extrusionOk="0">
                <a:moveTo>
                  <a:pt x="0" y="0"/>
                </a:moveTo>
                <a:cubicBezTo>
                  <a:pt x="231282" y="-64220"/>
                  <a:pt x="317341" y="17399"/>
                  <a:pt x="562144" y="0"/>
                </a:cubicBezTo>
                <a:cubicBezTo>
                  <a:pt x="806947" y="-17399"/>
                  <a:pt x="890262" y="34380"/>
                  <a:pt x="1089516" y="0"/>
                </a:cubicBezTo>
                <a:cubicBezTo>
                  <a:pt x="1288770" y="-34380"/>
                  <a:pt x="1605101" y="17808"/>
                  <a:pt x="1738590" y="0"/>
                </a:cubicBezTo>
                <a:cubicBezTo>
                  <a:pt x="1765973" y="121065"/>
                  <a:pt x="1725020" y="238935"/>
                  <a:pt x="1738590" y="316702"/>
                </a:cubicBezTo>
                <a:cubicBezTo>
                  <a:pt x="1752160" y="394469"/>
                  <a:pt x="1731733" y="514100"/>
                  <a:pt x="1738590" y="646331"/>
                </a:cubicBezTo>
                <a:cubicBezTo>
                  <a:pt x="1570929" y="702750"/>
                  <a:pt x="1375279" y="610480"/>
                  <a:pt x="1193832" y="646331"/>
                </a:cubicBezTo>
                <a:cubicBezTo>
                  <a:pt x="1012385" y="682182"/>
                  <a:pt x="904897" y="634329"/>
                  <a:pt x="649074" y="646331"/>
                </a:cubicBezTo>
                <a:cubicBezTo>
                  <a:pt x="393251" y="658333"/>
                  <a:pt x="296014" y="576782"/>
                  <a:pt x="0" y="646331"/>
                </a:cubicBezTo>
                <a:cubicBezTo>
                  <a:pt x="-26174" y="508757"/>
                  <a:pt x="23894" y="459392"/>
                  <a:pt x="0" y="342555"/>
                </a:cubicBezTo>
                <a:cubicBezTo>
                  <a:pt x="-23894" y="225718"/>
                  <a:pt x="27255" y="138134"/>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GB" dirty="0"/>
              <a:t>Total number of documents</a:t>
            </a:r>
            <a:endParaRPr lang="en-US" dirty="0"/>
          </a:p>
        </p:txBody>
      </p:sp>
      <p:cxnSp>
        <p:nvCxnSpPr>
          <p:cNvPr id="6" name="Straight Arrow Connector 5">
            <a:extLst>
              <a:ext uri="{FF2B5EF4-FFF2-40B4-BE49-F238E27FC236}">
                <a16:creationId xmlns:a16="http://schemas.microsoft.com/office/drawing/2014/main" id="{119C546D-B8CD-B146-4CBF-0E563A8C8D3B}"/>
              </a:ext>
            </a:extLst>
          </p:cNvPr>
          <p:cNvCxnSpPr>
            <a:cxnSpLocks/>
            <a:endCxn id="5" idx="1"/>
          </p:cNvCxnSpPr>
          <p:nvPr/>
        </p:nvCxnSpPr>
        <p:spPr>
          <a:xfrm flipV="1">
            <a:off x="7065045" y="2956393"/>
            <a:ext cx="1008023" cy="32316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ED46FC5-17D9-8884-8460-5272D36CFC1E}"/>
              </a:ext>
            </a:extLst>
          </p:cNvPr>
          <p:cNvSpPr/>
          <p:nvPr/>
        </p:nvSpPr>
        <p:spPr>
          <a:xfrm>
            <a:off x="6643014" y="3094892"/>
            <a:ext cx="422031" cy="334108"/>
          </a:xfrm>
          <a:custGeom>
            <a:avLst/>
            <a:gdLst>
              <a:gd name="connsiteX0" fmla="*/ 0 w 422031"/>
              <a:gd name="connsiteY0" fmla="*/ 0 h 334108"/>
              <a:gd name="connsiteX1" fmla="*/ 422031 w 422031"/>
              <a:gd name="connsiteY1" fmla="*/ 0 h 334108"/>
              <a:gd name="connsiteX2" fmla="*/ 422031 w 422031"/>
              <a:gd name="connsiteY2" fmla="*/ 334108 h 334108"/>
              <a:gd name="connsiteX3" fmla="*/ 0 w 422031"/>
              <a:gd name="connsiteY3" fmla="*/ 334108 h 334108"/>
              <a:gd name="connsiteX4" fmla="*/ 0 w 422031"/>
              <a:gd name="connsiteY4" fmla="*/ 0 h 334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031" h="334108" extrusionOk="0">
                <a:moveTo>
                  <a:pt x="0" y="0"/>
                </a:moveTo>
                <a:cubicBezTo>
                  <a:pt x="88545" y="-28724"/>
                  <a:pt x="224173" y="25856"/>
                  <a:pt x="422031" y="0"/>
                </a:cubicBezTo>
                <a:cubicBezTo>
                  <a:pt x="455095" y="76969"/>
                  <a:pt x="415751" y="171095"/>
                  <a:pt x="422031" y="334108"/>
                </a:cubicBezTo>
                <a:cubicBezTo>
                  <a:pt x="229247" y="349925"/>
                  <a:pt x="156468" y="286367"/>
                  <a:pt x="0" y="334108"/>
                </a:cubicBezTo>
                <a:cubicBezTo>
                  <a:pt x="-2175" y="221389"/>
                  <a:pt x="7345" y="136401"/>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8F1A75-4D23-F400-A4CD-AC8039DA833C}"/>
              </a:ext>
            </a:extLst>
          </p:cNvPr>
          <p:cNvSpPr/>
          <p:nvPr/>
        </p:nvSpPr>
        <p:spPr>
          <a:xfrm>
            <a:off x="5728365" y="3441141"/>
            <a:ext cx="2251327" cy="323165"/>
          </a:xfrm>
          <a:custGeom>
            <a:avLst/>
            <a:gdLst>
              <a:gd name="connsiteX0" fmla="*/ 0 w 2251327"/>
              <a:gd name="connsiteY0" fmla="*/ 0 h 323165"/>
              <a:gd name="connsiteX1" fmla="*/ 540318 w 2251327"/>
              <a:gd name="connsiteY1" fmla="*/ 0 h 323165"/>
              <a:gd name="connsiteX2" fmla="*/ 1035610 w 2251327"/>
              <a:gd name="connsiteY2" fmla="*/ 0 h 323165"/>
              <a:gd name="connsiteX3" fmla="*/ 1643469 w 2251327"/>
              <a:gd name="connsiteY3" fmla="*/ 0 h 323165"/>
              <a:gd name="connsiteX4" fmla="*/ 2251327 w 2251327"/>
              <a:gd name="connsiteY4" fmla="*/ 0 h 323165"/>
              <a:gd name="connsiteX5" fmla="*/ 2251327 w 2251327"/>
              <a:gd name="connsiteY5" fmla="*/ 323165 h 323165"/>
              <a:gd name="connsiteX6" fmla="*/ 1733522 w 2251327"/>
              <a:gd name="connsiteY6" fmla="*/ 323165 h 323165"/>
              <a:gd name="connsiteX7" fmla="*/ 1215717 w 2251327"/>
              <a:gd name="connsiteY7" fmla="*/ 323165 h 323165"/>
              <a:gd name="connsiteX8" fmla="*/ 607858 w 2251327"/>
              <a:gd name="connsiteY8" fmla="*/ 323165 h 323165"/>
              <a:gd name="connsiteX9" fmla="*/ 0 w 2251327"/>
              <a:gd name="connsiteY9" fmla="*/ 323165 h 323165"/>
              <a:gd name="connsiteX10" fmla="*/ 0 w 2251327"/>
              <a:gd name="connsiteY10" fmla="*/ 0 h 3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1327" h="323165" extrusionOk="0">
                <a:moveTo>
                  <a:pt x="0" y="0"/>
                </a:moveTo>
                <a:cubicBezTo>
                  <a:pt x="200718" y="-24404"/>
                  <a:pt x="407810" y="15148"/>
                  <a:pt x="540318" y="0"/>
                </a:cubicBezTo>
                <a:cubicBezTo>
                  <a:pt x="672826" y="-15148"/>
                  <a:pt x="904474" y="48203"/>
                  <a:pt x="1035610" y="0"/>
                </a:cubicBezTo>
                <a:cubicBezTo>
                  <a:pt x="1166746" y="-48203"/>
                  <a:pt x="1518370" y="43592"/>
                  <a:pt x="1643469" y="0"/>
                </a:cubicBezTo>
                <a:cubicBezTo>
                  <a:pt x="1768568" y="-43592"/>
                  <a:pt x="2105074" y="40141"/>
                  <a:pt x="2251327" y="0"/>
                </a:cubicBezTo>
                <a:cubicBezTo>
                  <a:pt x="2284646" y="68636"/>
                  <a:pt x="2236664" y="174944"/>
                  <a:pt x="2251327" y="323165"/>
                </a:cubicBezTo>
                <a:cubicBezTo>
                  <a:pt x="2054471" y="348622"/>
                  <a:pt x="1927120" y="288040"/>
                  <a:pt x="1733522" y="323165"/>
                </a:cubicBezTo>
                <a:cubicBezTo>
                  <a:pt x="1539924" y="358290"/>
                  <a:pt x="1323246" y="289108"/>
                  <a:pt x="1215717" y="323165"/>
                </a:cubicBezTo>
                <a:cubicBezTo>
                  <a:pt x="1108188" y="357222"/>
                  <a:pt x="760746" y="268477"/>
                  <a:pt x="607858" y="323165"/>
                </a:cubicBezTo>
                <a:cubicBezTo>
                  <a:pt x="454970" y="377853"/>
                  <a:pt x="186354" y="296757"/>
                  <a:pt x="0" y="323165"/>
                </a:cubicBezTo>
                <a:cubicBezTo>
                  <a:pt x="-13581" y="235656"/>
                  <a:pt x="16561" y="138514"/>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7B7840-9B1D-6475-A6E4-DE362BD57DF8}"/>
                  </a:ext>
                </a:extLst>
              </p:cNvPr>
              <p:cNvSpPr txBox="1"/>
              <p:nvPr/>
            </p:nvSpPr>
            <p:spPr>
              <a:xfrm>
                <a:off x="2876875" y="3764306"/>
                <a:ext cx="1956382" cy="923330"/>
              </a:xfrm>
              <a:custGeom>
                <a:avLst/>
                <a:gdLst>
                  <a:gd name="connsiteX0" fmla="*/ 0 w 1956382"/>
                  <a:gd name="connsiteY0" fmla="*/ 0 h 923330"/>
                  <a:gd name="connsiteX1" fmla="*/ 469532 w 1956382"/>
                  <a:gd name="connsiteY1" fmla="*/ 0 h 923330"/>
                  <a:gd name="connsiteX2" fmla="*/ 899936 w 1956382"/>
                  <a:gd name="connsiteY2" fmla="*/ 0 h 923330"/>
                  <a:gd name="connsiteX3" fmla="*/ 1428159 w 1956382"/>
                  <a:gd name="connsiteY3" fmla="*/ 0 h 923330"/>
                  <a:gd name="connsiteX4" fmla="*/ 1956382 w 1956382"/>
                  <a:gd name="connsiteY4" fmla="*/ 0 h 923330"/>
                  <a:gd name="connsiteX5" fmla="*/ 1956382 w 1956382"/>
                  <a:gd name="connsiteY5" fmla="*/ 452432 h 923330"/>
                  <a:gd name="connsiteX6" fmla="*/ 1956382 w 1956382"/>
                  <a:gd name="connsiteY6" fmla="*/ 923330 h 923330"/>
                  <a:gd name="connsiteX7" fmla="*/ 1467287 w 1956382"/>
                  <a:gd name="connsiteY7" fmla="*/ 923330 h 923330"/>
                  <a:gd name="connsiteX8" fmla="*/ 939063 w 1956382"/>
                  <a:gd name="connsiteY8" fmla="*/ 923330 h 923330"/>
                  <a:gd name="connsiteX9" fmla="*/ 508659 w 1956382"/>
                  <a:gd name="connsiteY9" fmla="*/ 923330 h 923330"/>
                  <a:gd name="connsiteX10" fmla="*/ 0 w 1956382"/>
                  <a:gd name="connsiteY10" fmla="*/ 923330 h 923330"/>
                  <a:gd name="connsiteX11" fmla="*/ 0 w 1956382"/>
                  <a:gd name="connsiteY11" fmla="*/ 461665 h 923330"/>
                  <a:gd name="connsiteX12" fmla="*/ 0 w 1956382"/>
                  <a:gd name="connsiteY12"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382" h="923330" extrusionOk="0">
                    <a:moveTo>
                      <a:pt x="0" y="0"/>
                    </a:moveTo>
                    <a:cubicBezTo>
                      <a:pt x="99357" y="-43925"/>
                      <a:pt x="374205" y="6872"/>
                      <a:pt x="469532" y="0"/>
                    </a:cubicBezTo>
                    <a:cubicBezTo>
                      <a:pt x="564859" y="-6872"/>
                      <a:pt x="738061" y="11673"/>
                      <a:pt x="899936" y="0"/>
                    </a:cubicBezTo>
                    <a:cubicBezTo>
                      <a:pt x="1061811" y="-11673"/>
                      <a:pt x="1238001" y="28942"/>
                      <a:pt x="1428159" y="0"/>
                    </a:cubicBezTo>
                    <a:cubicBezTo>
                      <a:pt x="1618317" y="-28942"/>
                      <a:pt x="1814565" y="40837"/>
                      <a:pt x="1956382" y="0"/>
                    </a:cubicBezTo>
                    <a:cubicBezTo>
                      <a:pt x="1995559" y="95241"/>
                      <a:pt x="1941281" y="279166"/>
                      <a:pt x="1956382" y="452432"/>
                    </a:cubicBezTo>
                    <a:cubicBezTo>
                      <a:pt x="1971483" y="625698"/>
                      <a:pt x="1938263" y="697229"/>
                      <a:pt x="1956382" y="923330"/>
                    </a:cubicBezTo>
                    <a:cubicBezTo>
                      <a:pt x="1847449" y="931541"/>
                      <a:pt x="1702897" y="920731"/>
                      <a:pt x="1467287" y="923330"/>
                    </a:cubicBezTo>
                    <a:cubicBezTo>
                      <a:pt x="1231678" y="925929"/>
                      <a:pt x="1127261" y="865764"/>
                      <a:pt x="939063" y="923330"/>
                    </a:cubicBezTo>
                    <a:cubicBezTo>
                      <a:pt x="750865" y="980896"/>
                      <a:pt x="695258" y="891931"/>
                      <a:pt x="508659" y="923330"/>
                    </a:cubicBezTo>
                    <a:cubicBezTo>
                      <a:pt x="322060" y="954729"/>
                      <a:pt x="146311" y="919051"/>
                      <a:pt x="0" y="923330"/>
                    </a:cubicBezTo>
                    <a:cubicBezTo>
                      <a:pt x="-8327" y="708578"/>
                      <a:pt x="43168" y="577028"/>
                      <a:pt x="0" y="461665"/>
                    </a:cubicBezTo>
                    <a:cubicBezTo>
                      <a:pt x="-43168" y="346302"/>
                      <a:pt x="14639" y="135594"/>
                      <a:pt x="0" y="0"/>
                    </a:cubicBezTo>
                    <a:close/>
                  </a:path>
                </a:pathLst>
              </a:custGeom>
              <a:noFill/>
              <a:ln w="254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GB" dirty="0"/>
                  <a:t>Total number of documents that contain the term </a:t>
                </a:r>
                <a14:m>
                  <m:oMath xmlns:m="http://schemas.openxmlformats.org/officeDocument/2006/math">
                    <m:r>
                      <a:rPr lang="en-GB" b="0" i="1" smtClean="0">
                        <a:latin typeface="Cambria Math" panose="02040503050406030204" pitchFamily="18" charset="0"/>
                      </a:rPr>
                      <m:t>𝑡</m:t>
                    </m:r>
                  </m:oMath>
                </a14:m>
                <a:endParaRPr lang="en-US" dirty="0"/>
              </a:p>
            </p:txBody>
          </p:sp>
        </mc:Choice>
        <mc:Fallback xmlns="">
          <p:sp>
            <p:nvSpPr>
              <p:cNvPr id="11" name="TextBox 10">
                <a:extLst>
                  <a:ext uri="{FF2B5EF4-FFF2-40B4-BE49-F238E27FC236}">
                    <a16:creationId xmlns:a16="http://schemas.microsoft.com/office/drawing/2014/main" id="{F27B7840-9B1D-6475-A6E4-DE362BD57DF8}"/>
                  </a:ext>
                </a:extLst>
              </p:cNvPr>
              <p:cNvSpPr txBox="1">
                <a:spLocks noRot="1" noChangeAspect="1" noMove="1" noResize="1" noEditPoints="1" noAdjustHandles="1" noChangeArrowheads="1" noChangeShapeType="1" noTextEdit="1"/>
              </p:cNvSpPr>
              <p:nvPr/>
            </p:nvSpPr>
            <p:spPr>
              <a:xfrm>
                <a:off x="2876875" y="3764306"/>
                <a:ext cx="1956382" cy="923330"/>
              </a:xfrm>
              <a:prstGeom prst="rect">
                <a:avLst/>
              </a:prstGeom>
              <a:blipFill>
                <a:blip r:embed="rId3"/>
                <a:stretch>
                  <a:fillRect l="-1250" b="-6410"/>
                </a:stretch>
              </a:blipFill>
              <a:ln w="25400">
                <a:solidFill>
                  <a:srgbClr val="C00000"/>
                </a:solidFill>
                <a:extLst>
                  <a:ext uri="{C807C97D-BFC1-408E-A445-0C87EB9F89A2}">
                    <ask:lineSketchStyleProps xmlns:ask="http://schemas.microsoft.com/office/drawing/2018/sketchyshapes" sd="1219033472">
                      <a:custGeom>
                        <a:avLst/>
                        <a:gdLst>
                          <a:gd name="connsiteX0" fmla="*/ 0 w 1956382"/>
                          <a:gd name="connsiteY0" fmla="*/ 0 h 923330"/>
                          <a:gd name="connsiteX1" fmla="*/ 469532 w 1956382"/>
                          <a:gd name="connsiteY1" fmla="*/ 0 h 923330"/>
                          <a:gd name="connsiteX2" fmla="*/ 899936 w 1956382"/>
                          <a:gd name="connsiteY2" fmla="*/ 0 h 923330"/>
                          <a:gd name="connsiteX3" fmla="*/ 1428159 w 1956382"/>
                          <a:gd name="connsiteY3" fmla="*/ 0 h 923330"/>
                          <a:gd name="connsiteX4" fmla="*/ 1956382 w 1956382"/>
                          <a:gd name="connsiteY4" fmla="*/ 0 h 923330"/>
                          <a:gd name="connsiteX5" fmla="*/ 1956382 w 1956382"/>
                          <a:gd name="connsiteY5" fmla="*/ 452432 h 923330"/>
                          <a:gd name="connsiteX6" fmla="*/ 1956382 w 1956382"/>
                          <a:gd name="connsiteY6" fmla="*/ 923330 h 923330"/>
                          <a:gd name="connsiteX7" fmla="*/ 1467287 w 1956382"/>
                          <a:gd name="connsiteY7" fmla="*/ 923330 h 923330"/>
                          <a:gd name="connsiteX8" fmla="*/ 939063 w 1956382"/>
                          <a:gd name="connsiteY8" fmla="*/ 923330 h 923330"/>
                          <a:gd name="connsiteX9" fmla="*/ 508659 w 1956382"/>
                          <a:gd name="connsiteY9" fmla="*/ 923330 h 923330"/>
                          <a:gd name="connsiteX10" fmla="*/ 0 w 1956382"/>
                          <a:gd name="connsiteY10" fmla="*/ 923330 h 923330"/>
                          <a:gd name="connsiteX11" fmla="*/ 0 w 1956382"/>
                          <a:gd name="connsiteY11" fmla="*/ 461665 h 923330"/>
                          <a:gd name="connsiteX12" fmla="*/ 0 w 1956382"/>
                          <a:gd name="connsiteY12"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382" h="923330" extrusionOk="0">
                            <a:moveTo>
                              <a:pt x="0" y="0"/>
                            </a:moveTo>
                            <a:cubicBezTo>
                              <a:pt x="99357" y="-43925"/>
                              <a:pt x="374205" y="6872"/>
                              <a:pt x="469532" y="0"/>
                            </a:cubicBezTo>
                            <a:cubicBezTo>
                              <a:pt x="564859" y="-6872"/>
                              <a:pt x="738061" y="11673"/>
                              <a:pt x="899936" y="0"/>
                            </a:cubicBezTo>
                            <a:cubicBezTo>
                              <a:pt x="1061811" y="-11673"/>
                              <a:pt x="1238001" y="28942"/>
                              <a:pt x="1428159" y="0"/>
                            </a:cubicBezTo>
                            <a:cubicBezTo>
                              <a:pt x="1618317" y="-28942"/>
                              <a:pt x="1814565" y="40837"/>
                              <a:pt x="1956382" y="0"/>
                            </a:cubicBezTo>
                            <a:cubicBezTo>
                              <a:pt x="1995559" y="95241"/>
                              <a:pt x="1941281" y="279166"/>
                              <a:pt x="1956382" y="452432"/>
                            </a:cubicBezTo>
                            <a:cubicBezTo>
                              <a:pt x="1971483" y="625698"/>
                              <a:pt x="1938263" y="697229"/>
                              <a:pt x="1956382" y="923330"/>
                            </a:cubicBezTo>
                            <a:cubicBezTo>
                              <a:pt x="1847449" y="931541"/>
                              <a:pt x="1702897" y="920731"/>
                              <a:pt x="1467287" y="923330"/>
                            </a:cubicBezTo>
                            <a:cubicBezTo>
                              <a:pt x="1231678" y="925929"/>
                              <a:pt x="1127261" y="865764"/>
                              <a:pt x="939063" y="923330"/>
                            </a:cubicBezTo>
                            <a:cubicBezTo>
                              <a:pt x="750865" y="980896"/>
                              <a:pt x="695258" y="891931"/>
                              <a:pt x="508659" y="923330"/>
                            </a:cubicBezTo>
                            <a:cubicBezTo>
                              <a:pt x="322060" y="954729"/>
                              <a:pt x="146311" y="919051"/>
                              <a:pt x="0" y="923330"/>
                            </a:cubicBezTo>
                            <a:cubicBezTo>
                              <a:pt x="-8327" y="708578"/>
                              <a:pt x="43168" y="577028"/>
                              <a:pt x="0" y="461665"/>
                            </a:cubicBezTo>
                            <a:cubicBezTo>
                              <a:pt x="-43168" y="346302"/>
                              <a:pt x="14639" y="135594"/>
                              <a:pt x="0" y="0"/>
                            </a:cubicBezTo>
                            <a:close/>
                          </a:path>
                        </a:pathLst>
                      </a:custGeom>
                      <ask:type>
                        <ask:lineSketchScribble/>
                      </ask:type>
                    </ask:lineSketchStyleProps>
                  </a:ext>
                </a:extLst>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F7E7275-5285-CFD3-423B-6192F96C733A}"/>
              </a:ext>
            </a:extLst>
          </p:cNvPr>
          <p:cNvCxnSpPr>
            <a:cxnSpLocks/>
            <a:stCxn id="10" idx="1"/>
            <a:endCxn id="11" idx="3"/>
          </p:cNvCxnSpPr>
          <p:nvPr/>
        </p:nvCxnSpPr>
        <p:spPr>
          <a:xfrm flipH="1">
            <a:off x="4833257" y="3602724"/>
            <a:ext cx="895108" cy="62324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AB4A74-4BBD-5D08-0424-77F6023E19F1}"/>
              </a:ext>
            </a:extLst>
          </p:cNvPr>
          <p:cNvSpPr txBox="1"/>
          <p:nvPr/>
        </p:nvSpPr>
        <p:spPr>
          <a:xfrm>
            <a:off x="5472363" y="4550210"/>
            <a:ext cx="4193386" cy="1754326"/>
          </a:xfrm>
          <a:prstGeom prst="rect">
            <a:avLst/>
          </a:prstGeom>
          <a:noFill/>
        </p:spPr>
        <p:txBody>
          <a:bodyPr wrap="square">
            <a:spAutoFit/>
          </a:bodyPr>
          <a:lstStyle/>
          <a:p>
            <a:r>
              <a:rPr lang="en-GB" dirty="0"/>
              <a:t>IDF('the') = log(3 / 3) = log(1) = 0</a:t>
            </a:r>
          </a:p>
          <a:p>
            <a:r>
              <a:rPr lang="en-GB" dirty="0"/>
              <a:t>IDF('cat') = log(3 / 2) = log(1.5) ≈ 0.405 IDF('sat') = log(3 / 3) = log(1) = 0</a:t>
            </a:r>
          </a:p>
          <a:p>
            <a:r>
              <a:rPr lang="en-GB" dirty="0"/>
              <a:t>IDF ('on') = log(3 / 3) = log(1) = 0 </a:t>
            </a:r>
          </a:p>
          <a:p>
            <a:r>
              <a:rPr lang="en-GB" dirty="0"/>
              <a:t>IDF('mat') = log(3 / 2) = log(1.5) ≈ 0.405 IDF('dog') = log(3 / 2) = log(1.5) ≈ 0.405</a:t>
            </a:r>
            <a:endParaRPr lang="en-US" dirty="0"/>
          </a:p>
        </p:txBody>
      </p:sp>
    </p:spTree>
    <p:extLst>
      <p:ext uri="{BB962C8B-B14F-4D97-AF65-F5344CB8AC3E}">
        <p14:creationId xmlns:p14="http://schemas.microsoft.com/office/powerpoint/2010/main" val="32103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EAE7E-77C8-CADC-8FAE-8E7DBAE737F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9D1879C-B134-BC4E-9442-7B1728A28F8F}"/>
              </a:ext>
            </a:extLst>
          </p:cNvPr>
          <p:cNvSpPr>
            <a:spLocks noGrp="1"/>
          </p:cNvSpPr>
          <p:nvPr>
            <p:ph type="body" sz="quarter" idx="10"/>
          </p:nvPr>
        </p:nvSpPr>
        <p:spPr/>
        <p:txBody>
          <a:bodyPr/>
          <a:lstStyle/>
          <a:p>
            <a:r>
              <a:rPr lang="en-US" dirty="0"/>
              <a:t>Embeddings</a:t>
            </a:r>
          </a:p>
        </p:txBody>
      </p:sp>
      <p:sp>
        <p:nvSpPr>
          <p:cNvPr id="3" name="Text Placeholder 2">
            <a:extLst>
              <a:ext uri="{FF2B5EF4-FFF2-40B4-BE49-F238E27FC236}">
                <a16:creationId xmlns:a16="http://schemas.microsoft.com/office/drawing/2014/main" id="{45052726-D796-FD3A-69AA-5AA73F302323}"/>
              </a:ext>
            </a:extLst>
          </p:cNvPr>
          <p:cNvSpPr>
            <a:spLocks noGrp="1"/>
          </p:cNvSpPr>
          <p:nvPr>
            <p:ph type="body" sz="quarter" idx="11"/>
          </p:nvPr>
        </p:nvSpPr>
        <p:spPr/>
        <p:txBody>
          <a:bodyPr/>
          <a:lstStyle/>
          <a:p>
            <a:r>
              <a:rPr lang="en-GB" dirty="0">
                <a:solidFill>
                  <a:srgbClr val="202122"/>
                </a:solidFill>
                <a:latin typeface="Arial" panose="020B0604020202020204" pitchFamily="34" charset="0"/>
              </a:rPr>
              <a:t>T</a:t>
            </a:r>
            <a:r>
              <a:rPr lang="en-GB" i="0" dirty="0">
                <a:solidFill>
                  <a:srgbClr val="202122"/>
                </a:solidFill>
                <a:effectLst/>
                <a:latin typeface="Arial" panose="020B0604020202020204" pitchFamily="34" charset="0"/>
              </a:rPr>
              <a:t>erm </a:t>
            </a:r>
            <a:r>
              <a:rPr lang="en-GB" dirty="0">
                <a:solidFill>
                  <a:srgbClr val="202122"/>
                </a:solidFill>
                <a:latin typeface="Arial" panose="020B0604020202020204" pitchFamily="34" charset="0"/>
              </a:rPr>
              <a:t>F</a:t>
            </a:r>
            <a:r>
              <a:rPr lang="en-GB" i="0" dirty="0">
                <a:solidFill>
                  <a:srgbClr val="202122"/>
                </a:solidFill>
                <a:effectLst/>
                <a:latin typeface="Arial" panose="020B0604020202020204" pitchFamily="34" charset="0"/>
              </a:rPr>
              <a:t>requency–Inverse </a:t>
            </a:r>
            <a:r>
              <a:rPr lang="en-GB" dirty="0">
                <a:solidFill>
                  <a:srgbClr val="202122"/>
                </a:solidFill>
                <a:latin typeface="Arial" panose="020B0604020202020204" pitchFamily="34" charset="0"/>
              </a:rPr>
              <a:t>D</a:t>
            </a:r>
            <a:r>
              <a:rPr lang="en-GB" i="0" dirty="0">
                <a:solidFill>
                  <a:srgbClr val="202122"/>
                </a:solidFill>
                <a:effectLst/>
                <a:latin typeface="Arial" panose="020B0604020202020204" pitchFamily="34" charset="0"/>
              </a:rPr>
              <a:t>ocument </a:t>
            </a:r>
            <a:r>
              <a:rPr lang="en-GB" dirty="0">
                <a:solidFill>
                  <a:srgbClr val="202122"/>
                </a:solidFill>
                <a:latin typeface="Arial" panose="020B0604020202020204" pitchFamily="34" charset="0"/>
              </a:rPr>
              <a:t>F</a:t>
            </a:r>
            <a:r>
              <a:rPr lang="en-GB" i="0" dirty="0">
                <a:solidFill>
                  <a:srgbClr val="202122"/>
                </a:solidFill>
                <a:effectLst/>
                <a:latin typeface="Arial" panose="020B0604020202020204" pitchFamily="34" charset="0"/>
              </a:rPr>
              <a:t>requency (</a:t>
            </a:r>
            <a:r>
              <a:rPr lang="en-US" dirty="0"/>
              <a:t>TF-IDF)</a:t>
            </a:r>
          </a:p>
          <a:p>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CA0B2A1-7409-9CC9-7556-6CCE83777B04}"/>
                  </a:ext>
                </a:extLst>
              </p:cNvPr>
              <p:cNvSpPr>
                <a:spLocks noGrp="1"/>
              </p:cNvSpPr>
              <p:nvPr>
                <p:ph type="body" sz="quarter" idx="12"/>
              </p:nvPr>
            </p:nvSpPr>
            <p:spPr/>
            <p:txBody>
              <a:bodyPr/>
              <a:lstStyle/>
              <a:p>
                <a:pPr marL="0" indent="0">
                  <a:buNone/>
                </a:pPr>
                <a14:m>
                  <m:oMathPara xmlns:m="http://schemas.openxmlformats.org/officeDocument/2006/math">
                    <m:oMathParaPr>
                      <m:jc m:val="centerGroup"/>
                    </m:oMathParaPr>
                    <m:oMath xmlns:m="http://schemas.openxmlformats.org/officeDocument/2006/math">
                      <m:r>
                        <m:rPr>
                          <m:sty m:val="p"/>
                        </m:rPr>
                        <a:rPr lang="en-GB" i="1" smtClean="0">
                          <a:latin typeface="Cambria Math" panose="02040503050406030204" pitchFamily="18" charset="0"/>
                        </a:rPr>
                        <m:t>T</m:t>
                      </m:r>
                      <m:r>
                        <m:rPr>
                          <m:sty m:val="p"/>
                        </m:rPr>
                        <a:rPr lang="en-GB" b="0" i="0" smtClean="0">
                          <a:latin typeface="Cambria Math" panose="02040503050406030204" pitchFamily="18" charset="0"/>
                        </a:rPr>
                        <m:t>F</m:t>
                      </m:r>
                      <m:r>
                        <a:rPr lang="en-GB" b="0" i="0" smtClean="0">
                          <a:latin typeface="Cambria Math" panose="02040503050406030204" pitchFamily="18" charset="0"/>
                        </a:rPr>
                        <m:t>−</m:t>
                      </m:r>
                      <m:r>
                        <m:rPr>
                          <m:sty m:val="p"/>
                        </m:rPr>
                        <a:rPr lang="en-GB" b="0" i="0" smtClean="0">
                          <a:latin typeface="Cambria Math" panose="02040503050406030204" pitchFamily="18" charset="0"/>
                        </a:rPr>
                        <m:t>IDF</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 </m:t>
                          </m:r>
                          <m:r>
                            <a:rPr lang="en-GB" b="0" i="1" smtClean="0">
                              <a:latin typeface="Cambria Math" panose="02040503050406030204" pitchFamily="18" charset="0"/>
                            </a:rPr>
                            <m:t>𝑑</m:t>
                          </m:r>
                        </m:e>
                      </m:d>
                      <m:r>
                        <a:rPr lang="en-GB" b="0" i="0" smtClean="0">
                          <a:latin typeface="Cambria Math" panose="02040503050406030204" pitchFamily="18" charset="0"/>
                        </a:rPr>
                        <m:t>=</m:t>
                      </m:r>
                      <m:r>
                        <m:rPr>
                          <m:sty m:val="p"/>
                        </m:rPr>
                        <a:rPr lang="en-GB" b="0" i="0" smtClean="0">
                          <a:latin typeface="Cambria Math" panose="02040503050406030204" pitchFamily="18" charset="0"/>
                        </a:rPr>
                        <m:t>tf</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𝑑</m:t>
                          </m:r>
                        </m:e>
                      </m:d>
                      <m:r>
                        <a:rPr lang="en-GB" b="0" i="1" smtClean="0">
                          <a:latin typeface="Cambria Math" panose="02040503050406030204" pitchFamily="18" charset="0"/>
                        </a:rPr>
                        <m:t>∗</m:t>
                      </m:r>
                      <m:r>
                        <m:rPr>
                          <m:sty m:val="p"/>
                        </m:rPr>
                        <a:rPr lang="en-GB" b="0" i="0" smtClean="0">
                          <a:latin typeface="Cambria Math" panose="02040503050406030204" pitchFamily="18" charset="0"/>
                        </a:rPr>
                        <m:t>idf</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𝐷</m:t>
                      </m:r>
                      <m:r>
                        <a:rPr lang="en-GB" b="0" i="1" smtClean="0">
                          <a:latin typeface="Cambria Math" panose="02040503050406030204" pitchFamily="18" charset="0"/>
                        </a:rPr>
                        <m:t>)</m:t>
                      </m:r>
                    </m:oMath>
                  </m:oMathPara>
                </a14:m>
                <a:endParaRPr lang="en-GB" dirty="0"/>
              </a:p>
              <a:p>
                <a:endParaRPr lang="en-GB" dirty="0"/>
              </a:p>
              <a:p>
                <a:endParaRPr lang="en-GB" dirty="0"/>
              </a:p>
            </p:txBody>
          </p:sp>
        </mc:Choice>
        <mc:Fallback xmlns="">
          <p:sp>
            <p:nvSpPr>
              <p:cNvPr id="4" name="Text Placeholder 3">
                <a:extLst>
                  <a:ext uri="{FF2B5EF4-FFF2-40B4-BE49-F238E27FC236}">
                    <a16:creationId xmlns:a16="http://schemas.microsoft.com/office/drawing/2014/main" id="{3CA0B2A1-7409-9CC9-7556-6CCE83777B04}"/>
                  </a:ext>
                </a:extLst>
              </p:cNvPr>
              <p:cNvSpPr>
                <a:spLocks noGrp="1" noRot="1" noChangeAspect="1" noMove="1" noResize="1" noEditPoints="1" noAdjustHandles="1" noChangeArrowheads="1" noChangeShapeType="1" noTextEdit="1"/>
              </p:cNvSpPr>
              <p:nvPr>
                <p:ph type="body" sz="quarter" idx="12"/>
              </p:nvPr>
            </p:nvSpPr>
            <p:spPr>
              <a:blipFill>
                <a:blip r:embed="rId2"/>
                <a:stretch>
                  <a:fillRect/>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37B9C3DE-76FE-2E38-FDFF-30C410A889FF}"/>
              </a:ext>
            </a:extLst>
          </p:cNvPr>
          <p:cNvGraphicFramePr>
            <a:graphicFrameLocks noGrp="1"/>
          </p:cNvGraphicFramePr>
          <p:nvPr>
            <p:extLst>
              <p:ext uri="{D42A27DB-BD31-4B8C-83A1-F6EECF244321}">
                <p14:modId xmlns:p14="http://schemas.microsoft.com/office/powerpoint/2010/main" val="2139153860"/>
              </p:ext>
            </p:extLst>
          </p:nvPr>
        </p:nvGraphicFramePr>
        <p:xfrm>
          <a:off x="4299499" y="2804699"/>
          <a:ext cx="3584320" cy="2625791"/>
        </p:xfrm>
        <a:graphic>
          <a:graphicData uri="http://schemas.openxmlformats.org/drawingml/2006/table">
            <a:tbl>
              <a:tblPr>
                <a:tableStyleId>{5C22544A-7EE6-4342-B048-85BDC9FD1C3A}</a:tableStyleId>
              </a:tblPr>
              <a:tblGrid>
                <a:gridCol w="896080">
                  <a:extLst>
                    <a:ext uri="{9D8B030D-6E8A-4147-A177-3AD203B41FA5}">
                      <a16:colId xmlns:a16="http://schemas.microsoft.com/office/drawing/2014/main" val="1605736821"/>
                    </a:ext>
                  </a:extLst>
                </a:gridCol>
                <a:gridCol w="896080">
                  <a:extLst>
                    <a:ext uri="{9D8B030D-6E8A-4147-A177-3AD203B41FA5}">
                      <a16:colId xmlns:a16="http://schemas.microsoft.com/office/drawing/2014/main" val="1076012687"/>
                    </a:ext>
                  </a:extLst>
                </a:gridCol>
                <a:gridCol w="896080">
                  <a:extLst>
                    <a:ext uri="{9D8B030D-6E8A-4147-A177-3AD203B41FA5}">
                      <a16:colId xmlns:a16="http://schemas.microsoft.com/office/drawing/2014/main" val="985390315"/>
                    </a:ext>
                  </a:extLst>
                </a:gridCol>
                <a:gridCol w="896080">
                  <a:extLst>
                    <a:ext uri="{9D8B030D-6E8A-4147-A177-3AD203B41FA5}">
                      <a16:colId xmlns:a16="http://schemas.microsoft.com/office/drawing/2014/main" val="167998327"/>
                    </a:ext>
                  </a:extLst>
                </a:gridCol>
              </a:tblGrid>
              <a:tr h="375113">
                <a:tc>
                  <a:txBody>
                    <a:bodyPr/>
                    <a:lstStyle/>
                    <a:p>
                      <a:endParaRPr lang="en-US" dirty="0"/>
                    </a:p>
                  </a:txBody>
                  <a:tcPr/>
                </a:tc>
                <a:tc>
                  <a:txBody>
                    <a:bodyPr/>
                    <a:lstStyle/>
                    <a:p>
                      <a:r>
                        <a:rPr lang="en-US" dirty="0"/>
                        <a:t>d0</a:t>
                      </a:r>
                    </a:p>
                  </a:txBody>
                  <a:tcPr/>
                </a:tc>
                <a:tc>
                  <a:txBody>
                    <a:bodyPr/>
                    <a:lstStyle/>
                    <a:p>
                      <a:r>
                        <a:rPr lang="en-US" dirty="0"/>
                        <a:t>d1</a:t>
                      </a:r>
                    </a:p>
                  </a:txBody>
                  <a:tcPr/>
                </a:tc>
                <a:tc>
                  <a:txBody>
                    <a:bodyPr/>
                    <a:lstStyle/>
                    <a:p>
                      <a:r>
                        <a:rPr lang="en-US" dirty="0"/>
                        <a:t>d2</a:t>
                      </a:r>
                    </a:p>
                  </a:txBody>
                  <a:tcPr/>
                </a:tc>
                <a:extLst>
                  <a:ext uri="{0D108BD9-81ED-4DB2-BD59-A6C34878D82A}">
                    <a16:rowId xmlns:a16="http://schemas.microsoft.com/office/drawing/2014/main" val="649792906"/>
                  </a:ext>
                </a:extLst>
              </a:tr>
              <a:tr h="375113">
                <a:tc>
                  <a:txBody>
                    <a:bodyPr/>
                    <a:lstStyle/>
                    <a:p>
                      <a:r>
                        <a:rPr lang="en-US" dirty="0"/>
                        <a:t>the</a:t>
                      </a:r>
                    </a:p>
                  </a:txBody>
                  <a:tcPr/>
                </a:tc>
                <a:tc>
                  <a:txBody>
                    <a:bodyPr/>
                    <a:lstStyle/>
                    <a:p>
                      <a:r>
                        <a:rPr lang="en-US" dirty="0"/>
                        <a:t>0.000</a:t>
                      </a:r>
                    </a:p>
                  </a:txBody>
                  <a:tcPr/>
                </a:tc>
                <a:tc>
                  <a:txBody>
                    <a:bodyPr/>
                    <a:lstStyle/>
                    <a:p>
                      <a:r>
                        <a:rPr lang="en-US" dirty="0"/>
                        <a:t>0.000</a:t>
                      </a:r>
                    </a:p>
                  </a:txBody>
                  <a:tcPr/>
                </a:tc>
                <a:tc>
                  <a:txBody>
                    <a:bodyPr/>
                    <a:lstStyle/>
                    <a:p>
                      <a:r>
                        <a:rPr lang="en-US" dirty="0"/>
                        <a:t>0.000</a:t>
                      </a:r>
                    </a:p>
                  </a:txBody>
                  <a:tcPr/>
                </a:tc>
                <a:extLst>
                  <a:ext uri="{0D108BD9-81ED-4DB2-BD59-A6C34878D82A}">
                    <a16:rowId xmlns:a16="http://schemas.microsoft.com/office/drawing/2014/main" val="191001733"/>
                  </a:ext>
                </a:extLst>
              </a:tr>
              <a:tr h="375113">
                <a:tc>
                  <a:txBody>
                    <a:bodyPr/>
                    <a:lstStyle/>
                    <a:p>
                      <a:r>
                        <a:rPr lang="en-US" dirty="0"/>
                        <a:t>cat</a:t>
                      </a:r>
                    </a:p>
                  </a:txBody>
                  <a:tcPr/>
                </a:tc>
                <a:tc>
                  <a:txBody>
                    <a:bodyPr/>
                    <a:lstStyle/>
                    <a:p>
                      <a:r>
                        <a:rPr lang="en-US" dirty="0"/>
                        <a:t>0.0675</a:t>
                      </a:r>
                    </a:p>
                  </a:txBody>
                  <a:tcPr/>
                </a:tc>
                <a:tc>
                  <a:txBody>
                    <a:bodyPr/>
                    <a:lstStyle/>
                    <a:p>
                      <a:r>
                        <a:rPr lang="en-US" dirty="0"/>
                        <a:t>0.000</a:t>
                      </a:r>
                    </a:p>
                  </a:txBody>
                  <a:tcPr/>
                </a:tc>
                <a:tc>
                  <a:txBody>
                    <a:bodyPr/>
                    <a:lstStyle/>
                    <a:p>
                      <a:r>
                        <a:rPr lang="en-US" dirty="0"/>
                        <a:t>0.0675</a:t>
                      </a:r>
                    </a:p>
                  </a:txBody>
                  <a:tcPr/>
                </a:tc>
                <a:extLst>
                  <a:ext uri="{0D108BD9-81ED-4DB2-BD59-A6C34878D82A}">
                    <a16:rowId xmlns:a16="http://schemas.microsoft.com/office/drawing/2014/main" val="3821780551"/>
                  </a:ext>
                </a:extLst>
              </a:tr>
              <a:tr h="375113">
                <a:tc>
                  <a:txBody>
                    <a:bodyPr/>
                    <a:lstStyle/>
                    <a:p>
                      <a:r>
                        <a:rPr lang="en-US" dirty="0"/>
                        <a:t>sat</a:t>
                      </a:r>
                    </a:p>
                  </a:txBody>
                  <a:tcPr/>
                </a:tc>
                <a:tc>
                  <a:txBody>
                    <a:bodyPr/>
                    <a:lstStyle/>
                    <a:p>
                      <a:r>
                        <a:rPr lang="en-US" dirty="0"/>
                        <a:t>0.000</a:t>
                      </a:r>
                    </a:p>
                  </a:txBody>
                  <a:tcPr/>
                </a:tc>
                <a:tc>
                  <a:txBody>
                    <a:bodyPr/>
                    <a:lstStyle/>
                    <a:p>
                      <a:r>
                        <a:rPr lang="en-US" dirty="0"/>
                        <a:t>0.000</a:t>
                      </a:r>
                    </a:p>
                  </a:txBody>
                  <a:tcPr/>
                </a:tc>
                <a:tc>
                  <a:txBody>
                    <a:bodyPr/>
                    <a:lstStyle/>
                    <a:p>
                      <a:r>
                        <a:rPr lang="en-US" dirty="0"/>
                        <a:t>0.000</a:t>
                      </a:r>
                    </a:p>
                  </a:txBody>
                  <a:tcPr/>
                </a:tc>
                <a:extLst>
                  <a:ext uri="{0D108BD9-81ED-4DB2-BD59-A6C34878D82A}">
                    <a16:rowId xmlns:a16="http://schemas.microsoft.com/office/drawing/2014/main" val="2467742117"/>
                  </a:ext>
                </a:extLst>
              </a:tr>
              <a:tr h="375113">
                <a:tc>
                  <a:txBody>
                    <a:bodyPr/>
                    <a:lstStyle/>
                    <a:p>
                      <a:r>
                        <a:rPr lang="en-US" dirty="0"/>
                        <a:t>on</a:t>
                      </a:r>
                    </a:p>
                  </a:txBody>
                  <a:tcPr/>
                </a:tc>
                <a:tc>
                  <a:txBody>
                    <a:bodyPr/>
                    <a:lstStyle/>
                    <a:p>
                      <a:r>
                        <a:rPr lang="en-US" dirty="0"/>
                        <a:t>0.000</a:t>
                      </a:r>
                    </a:p>
                  </a:txBody>
                  <a:tcPr/>
                </a:tc>
                <a:tc>
                  <a:txBody>
                    <a:bodyPr/>
                    <a:lstStyle/>
                    <a:p>
                      <a:r>
                        <a:rPr lang="en-US" dirty="0"/>
                        <a:t>0.000</a:t>
                      </a:r>
                    </a:p>
                  </a:txBody>
                  <a:tcPr/>
                </a:tc>
                <a:tc>
                  <a:txBody>
                    <a:bodyPr/>
                    <a:lstStyle/>
                    <a:p>
                      <a:r>
                        <a:rPr lang="en-US" dirty="0"/>
                        <a:t>0.000</a:t>
                      </a:r>
                    </a:p>
                  </a:txBody>
                  <a:tcPr/>
                </a:tc>
                <a:extLst>
                  <a:ext uri="{0D108BD9-81ED-4DB2-BD59-A6C34878D82A}">
                    <a16:rowId xmlns:a16="http://schemas.microsoft.com/office/drawing/2014/main" val="2676124827"/>
                  </a:ext>
                </a:extLst>
              </a:tr>
              <a:tr h="375113">
                <a:tc>
                  <a:txBody>
                    <a:bodyPr/>
                    <a:lstStyle/>
                    <a:p>
                      <a:r>
                        <a:rPr lang="en-US" dirty="0"/>
                        <a:t>mat</a:t>
                      </a:r>
                    </a:p>
                  </a:txBody>
                  <a:tcPr/>
                </a:tc>
                <a:tc>
                  <a:txBody>
                    <a:bodyPr/>
                    <a:lstStyle/>
                    <a:p>
                      <a:r>
                        <a:rPr lang="en-US" dirty="0"/>
                        <a:t>0.0675</a:t>
                      </a:r>
                    </a:p>
                  </a:txBody>
                  <a:tcPr/>
                </a:tc>
                <a:tc>
                  <a:txBody>
                    <a:bodyPr/>
                    <a:lstStyle/>
                    <a:p>
                      <a:r>
                        <a:rPr lang="en-US" dirty="0"/>
                        <a:t>0.0675</a:t>
                      </a:r>
                    </a:p>
                  </a:txBody>
                  <a:tcPr/>
                </a:tc>
                <a:tc>
                  <a:txBody>
                    <a:bodyPr/>
                    <a:lstStyle/>
                    <a:p>
                      <a:r>
                        <a:rPr lang="en-US" dirty="0"/>
                        <a:t>0.000</a:t>
                      </a:r>
                    </a:p>
                  </a:txBody>
                  <a:tcPr/>
                </a:tc>
                <a:extLst>
                  <a:ext uri="{0D108BD9-81ED-4DB2-BD59-A6C34878D82A}">
                    <a16:rowId xmlns:a16="http://schemas.microsoft.com/office/drawing/2014/main" val="265352021"/>
                  </a:ext>
                </a:extLst>
              </a:tr>
              <a:tr h="375113">
                <a:tc>
                  <a:txBody>
                    <a:bodyPr/>
                    <a:lstStyle/>
                    <a:p>
                      <a:r>
                        <a:rPr lang="en-US" dirty="0"/>
                        <a:t>dog</a:t>
                      </a:r>
                    </a:p>
                  </a:txBody>
                  <a:tcPr/>
                </a:tc>
                <a:tc>
                  <a:txBody>
                    <a:bodyPr/>
                    <a:lstStyle/>
                    <a:p>
                      <a:r>
                        <a:rPr lang="en-US" dirty="0"/>
                        <a:t>0.000</a:t>
                      </a:r>
                    </a:p>
                  </a:txBody>
                  <a:tcPr/>
                </a:tc>
                <a:tc>
                  <a:txBody>
                    <a:bodyPr/>
                    <a:lstStyle/>
                    <a:p>
                      <a:r>
                        <a:rPr lang="en-US" dirty="0"/>
                        <a:t>0.0675</a:t>
                      </a:r>
                    </a:p>
                  </a:txBody>
                  <a:tcPr/>
                </a:tc>
                <a:tc>
                  <a:txBody>
                    <a:bodyPr/>
                    <a:lstStyle/>
                    <a:p>
                      <a:r>
                        <a:rPr lang="en-US" dirty="0"/>
                        <a:t>0.0675</a:t>
                      </a:r>
                    </a:p>
                  </a:txBody>
                  <a:tcPr/>
                </a:tc>
                <a:extLst>
                  <a:ext uri="{0D108BD9-81ED-4DB2-BD59-A6C34878D82A}">
                    <a16:rowId xmlns:a16="http://schemas.microsoft.com/office/drawing/2014/main" val="1096854195"/>
                  </a:ext>
                </a:extLst>
              </a:tr>
            </a:tbl>
          </a:graphicData>
        </a:graphic>
      </p:graphicFrame>
    </p:spTree>
    <p:extLst>
      <p:ext uri="{BB962C8B-B14F-4D97-AF65-F5344CB8AC3E}">
        <p14:creationId xmlns:p14="http://schemas.microsoft.com/office/powerpoint/2010/main" val="32441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3A340-8997-07EC-D21E-DD5ACF8BEF8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CCF15D2-A95B-CF5D-55FC-C539F0583D5D}"/>
              </a:ext>
            </a:extLst>
          </p:cNvPr>
          <p:cNvSpPr>
            <a:spLocks noGrp="1"/>
          </p:cNvSpPr>
          <p:nvPr>
            <p:ph type="body" sz="quarter" idx="10"/>
          </p:nvPr>
        </p:nvSpPr>
        <p:spPr/>
        <p:txBody>
          <a:bodyPr/>
          <a:lstStyle/>
          <a:p>
            <a:r>
              <a:rPr lang="en-US" dirty="0"/>
              <a:t>Embeddings</a:t>
            </a:r>
          </a:p>
        </p:txBody>
      </p:sp>
      <p:sp>
        <p:nvSpPr>
          <p:cNvPr id="3" name="Text Placeholder 2">
            <a:extLst>
              <a:ext uri="{FF2B5EF4-FFF2-40B4-BE49-F238E27FC236}">
                <a16:creationId xmlns:a16="http://schemas.microsoft.com/office/drawing/2014/main" id="{356A1B24-1487-4F1D-36BE-F3CD6D27547F}"/>
              </a:ext>
            </a:extLst>
          </p:cNvPr>
          <p:cNvSpPr>
            <a:spLocks noGrp="1"/>
          </p:cNvSpPr>
          <p:nvPr>
            <p:ph type="body" sz="quarter" idx="11"/>
          </p:nvPr>
        </p:nvSpPr>
        <p:spPr/>
        <p:txBody>
          <a:bodyPr/>
          <a:lstStyle/>
          <a:p>
            <a:r>
              <a:rPr lang="en-GB" dirty="0">
                <a:solidFill>
                  <a:srgbClr val="202122"/>
                </a:solidFill>
                <a:latin typeface="Arial" panose="020B0604020202020204" pitchFamily="34" charset="0"/>
              </a:rPr>
              <a:t>T</a:t>
            </a:r>
            <a:r>
              <a:rPr lang="en-GB" i="0" dirty="0">
                <a:solidFill>
                  <a:srgbClr val="202122"/>
                </a:solidFill>
                <a:effectLst/>
                <a:latin typeface="Arial" panose="020B0604020202020204" pitchFamily="34" charset="0"/>
              </a:rPr>
              <a:t>erm </a:t>
            </a:r>
            <a:r>
              <a:rPr lang="en-GB" dirty="0">
                <a:solidFill>
                  <a:srgbClr val="202122"/>
                </a:solidFill>
                <a:latin typeface="Arial" panose="020B0604020202020204" pitchFamily="34" charset="0"/>
              </a:rPr>
              <a:t>F</a:t>
            </a:r>
            <a:r>
              <a:rPr lang="en-GB" i="0" dirty="0">
                <a:solidFill>
                  <a:srgbClr val="202122"/>
                </a:solidFill>
                <a:effectLst/>
                <a:latin typeface="Arial" panose="020B0604020202020204" pitchFamily="34" charset="0"/>
              </a:rPr>
              <a:t>requency–Inverse </a:t>
            </a:r>
            <a:r>
              <a:rPr lang="en-GB" dirty="0">
                <a:solidFill>
                  <a:srgbClr val="202122"/>
                </a:solidFill>
                <a:latin typeface="Arial" panose="020B0604020202020204" pitchFamily="34" charset="0"/>
              </a:rPr>
              <a:t>D</a:t>
            </a:r>
            <a:r>
              <a:rPr lang="en-GB" i="0" dirty="0">
                <a:solidFill>
                  <a:srgbClr val="202122"/>
                </a:solidFill>
                <a:effectLst/>
                <a:latin typeface="Arial" panose="020B0604020202020204" pitchFamily="34" charset="0"/>
              </a:rPr>
              <a:t>ocument </a:t>
            </a:r>
            <a:r>
              <a:rPr lang="en-GB" dirty="0">
                <a:solidFill>
                  <a:srgbClr val="202122"/>
                </a:solidFill>
                <a:latin typeface="Arial" panose="020B0604020202020204" pitchFamily="34" charset="0"/>
              </a:rPr>
              <a:t>F</a:t>
            </a:r>
            <a:r>
              <a:rPr lang="en-GB" i="0" dirty="0">
                <a:solidFill>
                  <a:srgbClr val="202122"/>
                </a:solidFill>
                <a:effectLst/>
                <a:latin typeface="Arial" panose="020B0604020202020204" pitchFamily="34" charset="0"/>
              </a:rPr>
              <a:t>requency (</a:t>
            </a:r>
            <a:r>
              <a:rPr lang="en-US" dirty="0"/>
              <a:t>TF-IDF)</a:t>
            </a:r>
          </a:p>
          <a:p>
            <a:endParaRPr lang="en-US" dirty="0"/>
          </a:p>
        </p:txBody>
      </p:sp>
      <p:sp>
        <p:nvSpPr>
          <p:cNvPr id="4" name="Text Placeholder 3">
            <a:extLst>
              <a:ext uri="{FF2B5EF4-FFF2-40B4-BE49-F238E27FC236}">
                <a16:creationId xmlns:a16="http://schemas.microsoft.com/office/drawing/2014/main" id="{F69B2093-8F5C-5AE8-9274-3D8BED6D0FE6}"/>
              </a:ext>
            </a:extLst>
          </p:cNvPr>
          <p:cNvSpPr>
            <a:spLocks noGrp="1"/>
          </p:cNvSpPr>
          <p:nvPr>
            <p:ph type="body" sz="quarter" idx="12"/>
          </p:nvPr>
        </p:nvSpPr>
        <p:spPr/>
        <p:txBody>
          <a:bodyPr/>
          <a:lstStyle/>
          <a:p>
            <a:r>
              <a:rPr lang="en-GB" dirty="0"/>
              <a:t>Each “document” is represented as a vector of TF-IDF scores:</a:t>
            </a:r>
          </a:p>
          <a:p>
            <a:endParaRPr lang="en-GB" dirty="0"/>
          </a:p>
          <a:p>
            <a:pPr marL="0" indent="0">
              <a:buNone/>
            </a:pPr>
            <a:r>
              <a:rPr lang="en-GB" dirty="0"/>
              <a:t>“the cat sat on the mat” : [0, 0.0675, 0, 0, 0.0675, 0]</a:t>
            </a:r>
          </a:p>
          <a:p>
            <a:pPr marL="0" indent="0">
              <a:buNone/>
            </a:pPr>
            <a:endParaRPr lang="en-GB" dirty="0"/>
          </a:p>
          <a:p>
            <a:r>
              <a:rPr lang="en-GB" dirty="0"/>
              <a:t>Reflect term importance, not just presence</a:t>
            </a:r>
          </a:p>
          <a:p>
            <a:r>
              <a:rPr lang="en-GB" dirty="0"/>
              <a:t>Still sparse</a:t>
            </a:r>
          </a:p>
          <a:p>
            <a:r>
              <a:rPr lang="en-GB" dirty="0"/>
              <a:t>Still high-dimensional</a:t>
            </a:r>
          </a:p>
          <a:p>
            <a:r>
              <a:rPr lang="en-GB" dirty="0"/>
              <a:t>Stil no semantic meaning</a:t>
            </a:r>
          </a:p>
          <a:p>
            <a:endParaRPr lang="en-GB" dirty="0"/>
          </a:p>
        </p:txBody>
      </p:sp>
    </p:spTree>
    <p:extLst>
      <p:ext uri="{BB962C8B-B14F-4D97-AF65-F5344CB8AC3E}">
        <p14:creationId xmlns:p14="http://schemas.microsoft.com/office/powerpoint/2010/main" val="1007091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6EBF2A-E009-9152-2F3B-87F04E0CB840}"/>
              </a:ext>
            </a:extLst>
          </p:cNvPr>
          <p:cNvSpPr>
            <a:spLocks noGrp="1"/>
          </p:cNvSpPr>
          <p:nvPr>
            <p:ph type="body" sz="quarter" idx="10"/>
          </p:nvPr>
        </p:nvSpPr>
        <p:spPr/>
        <p:txBody>
          <a:bodyPr/>
          <a:lstStyle/>
          <a:p>
            <a:r>
              <a:rPr lang="en-US" dirty="0"/>
              <a:t>Embeddings</a:t>
            </a:r>
          </a:p>
        </p:txBody>
      </p:sp>
      <p:sp>
        <p:nvSpPr>
          <p:cNvPr id="3" name="Text Placeholder 2">
            <a:extLst>
              <a:ext uri="{FF2B5EF4-FFF2-40B4-BE49-F238E27FC236}">
                <a16:creationId xmlns:a16="http://schemas.microsoft.com/office/drawing/2014/main" id="{B1C6BF6A-FF51-1A21-DC1F-2F1B31ACFA4D}"/>
              </a:ext>
            </a:extLst>
          </p:cNvPr>
          <p:cNvSpPr>
            <a:spLocks noGrp="1"/>
          </p:cNvSpPr>
          <p:nvPr>
            <p:ph type="body" sz="quarter" idx="11"/>
          </p:nvPr>
        </p:nvSpPr>
        <p:spPr/>
        <p:txBody>
          <a:bodyPr/>
          <a:lstStyle/>
          <a:p>
            <a:r>
              <a:rPr lang="en-US" dirty="0"/>
              <a:t>word2vec</a:t>
            </a:r>
          </a:p>
        </p:txBody>
      </p:sp>
      <p:sp>
        <p:nvSpPr>
          <p:cNvPr id="4" name="Text Placeholder 3">
            <a:extLst>
              <a:ext uri="{FF2B5EF4-FFF2-40B4-BE49-F238E27FC236}">
                <a16:creationId xmlns:a16="http://schemas.microsoft.com/office/drawing/2014/main" id="{8BF4F08A-DCC6-D53E-1589-BD5EF26F35EE}"/>
              </a:ext>
            </a:extLst>
          </p:cNvPr>
          <p:cNvSpPr>
            <a:spLocks noGrp="1"/>
          </p:cNvSpPr>
          <p:nvPr>
            <p:ph type="body" sz="quarter" idx="12"/>
          </p:nvPr>
        </p:nvSpPr>
        <p:spPr/>
        <p:txBody>
          <a:bodyPr/>
          <a:lstStyle/>
          <a:p>
            <a:pPr marL="0" indent="0">
              <a:buNone/>
            </a:pP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“the cat sat on the mat”</a:t>
            </a: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“the dog sat on the mat”</a:t>
            </a: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“the cat sat on the dog”</a:t>
            </a: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a:t>
            </a:r>
          </a:p>
          <a:p>
            <a:pPr marL="0" indent="0">
              <a:buNone/>
            </a:pPr>
            <a:endParaRPr lang="en-US" dirty="0"/>
          </a:p>
          <a:p>
            <a:r>
              <a:rPr lang="en-US" dirty="0"/>
              <a:t>“cat” and “dog” appear to be used in a similar way in the first 2 sentences</a:t>
            </a:r>
          </a:p>
          <a:p>
            <a:r>
              <a:rPr lang="en-US" dirty="0"/>
              <a:t>Maybe cat and dog are semantically similar?</a:t>
            </a:r>
          </a:p>
          <a:p>
            <a:r>
              <a:rPr lang="en-US" dirty="0"/>
              <a:t>Use a neural network to predict words!</a:t>
            </a:r>
          </a:p>
        </p:txBody>
      </p:sp>
      <p:pic>
        <p:nvPicPr>
          <p:cNvPr id="5" name="Picture 4">
            <a:extLst>
              <a:ext uri="{FF2B5EF4-FFF2-40B4-BE49-F238E27FC236}">
                <a16:creationId xmlns:a16="http://schemas.microsoft.com/office/drawing/2014/main" id="{2CF78461-E401-E71B-8400-03B887DA7717}"/>
              </a:ext>
            </a:extLst>
          </p:cNvPr>
          <p:cNvPicPr>
            <a:picLocks noChangeAspect="1"/>
          </p:cNvPicPr>
          <p:nvPr/>
        </p:nvPicPr>
        <p:blipFill>
          <a:blip r:embed="rId3"/>
          <a:stretch>
            <a:fillRect/>
          </a:stretch>
        </p:blipFill>
        <p:spPr>
          <a:xfrm>
            <a:off x="5943600" y="0"/>
            <a:ext cx="6248400" cy="3784600"/>
          </a:xfrm>
          <a:prstGeom prst="rect">
            <a:avLst/>
          </a:prstGeom>
        </p:spPr>
      </p:pic>
    </p:spTree>
    <p:extLst>
      <p:ext uri="{BB962C8B-B14F-4D97-AF65-F5344CB8AC3E}">
        <p14:creationId xmlns:p14="http://schemas.microsoft.com/office/powerpoint/2010/main" val="26234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Embeddings</a:t>
            </a:r>
          </a:p>
        </p:txBody>
      </p:sp>
      <p:pic>
        <p:nvPicPr>
          <p:cNvPr id="3" name="Picture 2" descr="A diagram of different colored circles&#10;&#10;Description automatically generated">
            <a:extLst>
              <a:ext uri="{FF2B5EF4-FFF2-40B4-BE49-F238E27FC236}">
                <a16:creationId xmlns:a16="http://schemas.microsoft.com/office/drawing/2014/main" id="{217EC57A-BE38-2EAD-64E5-7351BE7C6657}"/>
              </a:ext>
            </a:extLst>
          </p:cNvPr>
          <p:cNvPicPr>
            <a:picLocks noChangeAspect="1"/>
          </p:cNvPicPr>
          <p:nvPr/>
        </p:nvPicPr>
        <p:blipFill>
          <a:blip r:embed="rId3"/>
          <a:stretch>
            <a:fillRect/>
          </a:stretch>
        </p:blipFill>
        <p:spPr>
          <a:xfrm>
            <a:off x="505392" y="1254095"/>
            <a:ext cx="4650807" cy="4584818"/>
          </a:xfrm>
          <a:prstGeom prst="rect">
            <a:avLst/>
          </a:prstGeom>
        </p:spPr>
      </p:pic>
      <p:sp>
        <p:nvSpPr>
          <p:cNvPr id="5" name="Text Placeholder 3">
            <a:extLst>
              <a:ext uri="{FF2B5EF4-FFF2-40B4-BE49-F238E27FC236}">
                <a16:creationId xmlns:a16="http://schemas.microsoft.com/office/drawing/2014/main" id="{0DD18F70-7882-0027-7CF0-A61E9238B8D5}"/>
              </a:ext>
            </a:extLst>
          </p:cNvPr>
          <p:cNvSpPr txBox="1">
            <a:spLocks/>
          </p:cNvSpPr>
          <p:nvPr/>
        </p:nvSpPr>
        <p:spPr>
          <a:xfrm>
            <a:off x="5759323" y="1314241"/>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2100" dirty="0">
                <a:solidFill>
                  <a:srgbClr val="404040"/>
                </a:solidFill>
              </a:rPr>
              <a:t>Embeddings are vectors (lists of numbers)</a:t>
            </a:r>
            <a:endParaRPr lang="en-US" dirty="0"/>
          </a:p>
          <a:p>
            <a:pPr marL="380365" indent="-380365"/>
            <a:r>
              <a:rPr lang="en-US" sz="2100" dirty="0">
                <a:solidFill>
                  <a:srgbClr val="404040"/>
                </a:solidFill>
                <a:hlinkClick r:id="rId4"/>
              </a:rPr>
              <a:t>https://ig.ft.com/generative-ai/</a:t>
            </a:r>
            <a:endParaRPr lang="en-US" sz="2100" dirty="0">
              <a:solidFill>
                <a:srgbClr val="404040"/>
              </a:solidFill>
            </a:endParaRPr>
          </a:p>
          <a:p>
            <a:pPr marL="380365" indent="-380365"/>
            <a:r>
              <a:rPr lang="en-US" sz="2133" dirty="0">
                <a:solidFill>
                  <a:srgbClr val="404040"/>
                </a:solidFill>
              </a:rPr>
              <a:t>There are a number of different types of embeddings:</a:t>
            </a:r>
          </a:p>
          <a:p>
            <a:pPr marL="685175" lvl="1" indent="-380365"/>
            <a:r>
              <a:rPr lang="en-US" sz="1866" dirty="0">
                <a:solidFill>
                  <a:srgbClr val="404040"/>
                </a:solidFill>
              </a:rPr>
              <a:t>Learned</a:t>
            </a:r>
          </a:p>
          <a:p>
            <a:pPr marL="685175" lvl="1" indent="-380365"/>
            <a:r>
              <a:rPr lang="en-US" sz="1866" dirty="0">
                <a:solidFill>
                  <a:srgbClr val="404040"/>
                </a:solidFill>
              </a:rPr>
              <a:t>Positional</a:t>
            </a:r>
          </a:p>
          <a:p>
            <a:pPr marL="685175" lvl="1" indent="-380365"/>
            <a:r>
              <a:rPr lang="en-US" sz="1866" dirty="0">
                <a:solidFill>
                  <a:srgbClr val="404040"/>
                </a:solidFill>
              </a:rPr>
              <a:t>Combinations</a:t>
            </a:r>
          </a:p>
        </p:txBody>
      </p:sp>
    </p:spTree>
    <p:extLst>
      <p:ext uri="{BB962C8B-B14F-4D97-AF65-F5344CB8AC3E}">
        <p14:creationId xmlns:p14="http://schemas.microsoft.com/office/powerpoint/2010/main" val="3064950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262D0F-3D0C-21AE-CAB1-EA3E67958129}"/>
              </a:ext>
            </a:extLst>
          </p:cNvPr>
          <p:cNvSpPr>
            <a:spLocks noGrp="1"/>
          </p:cNvSpPr>
          <p:nvPr>
            <p:ph type="body" sz="quarter" idx="10"/>
          </p:nvPr>
        </p:nvSpPr>
        <p:spPr/>
        <p:txBody>
          <a:bodyPr/>
          <a:lstStyle/>
          <a:p>
            <a:r>
              <a:rPr lang="en-US" dirty="0"/>
              <a:t>Embeddings</a:t>
            </a:r>
          </a:p>
        </p:txBody>
      </p:sp>
      <p:pic>
        <p:nvPicPr>
          <p:cNvPr id="6" name="embeddings2_B86C9F03-05AB-464C-B21D-115625BE6A4D.mp4">
            <a:hlinkClick r:id="" action="ppaction://media"/>
            <a:extLst>
              <a:ext uri="{FF2B5EF4-FFF2-40B4-BE49-F238E27FC236}">
                <a16:creationId xmlns:a16="http://schemas.microsoft.com/office/drawing/2014/main" id="{D9789DD9-E732-BF07-571A-1BB1E98410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0900"/>
            <a:ext cx="12192000" cy="5156200"/>
          </a:xfrm>
          <a:prstGeom prst="rect">
            <a:avLst/>
          </a:prstGeom>
        </p:spPr>
      </p:pic>
      <p:sp>
        <p:nvSpPr>
          <p:cNvPr id="7" name="TextBox 6">
            <a:extLst>
              <a:ext uri="{FF2B5EF4-FFF2-40B4-BE49-F238E27FC236}">
                <a16:creationId xmlns:a16="http://schemas.microsoft.com/office/drawing/2014/main" id="{6DDD55F9-E5EF-7415-A2DE-893F77E12CEC}"/>
              </a:ext>
            </a:extLst>
          </p:cNvPr>
          <p:cNvSpPr txBox="1"/>
          <p:nvPr/>
        </p:nvSpPr>
        <p:spPr>
          <a:xfrm>
            <a:off x="2610852" y="6148138"/>
            <a:ext cx="6444393" cy="246221"/>
          </a:xfrm>
          <a:prstGeom prst="rect">
            <a:avLst/>
          </a:prstGeom>
          <a:noFill/>
        </p:spPr>
        <p:txBody>
          <a:bodyPr wrap="none" rtlCol="0">
            <a:spAutoFit/>
          </a:bodyPr>
          <a:lstStyle/>
          <a:p>
            <a:r>
              <a:rPr lang="en-US" sz="1000" dirty="0"/>
              <a:t>Shameless “borrowed” from the excellent 3Blue1Brown video series: https://</a:t>
            </a:r>
            <a:r>
              <a:rPr lang="en-US" sz="1000" dirty="0" err="1"/>
              <a:t>www.youtube.com</a:t>
            </a:r>
            <a:r>
              <a:rPr lang="en-US" sz="1000" dirty="0"/>
              <a:t>/</a:t>
            </a:r>
            <a:r>
              <a:rPr lang="en-US" sz="1000" dirty="0" err="1"/>
              <a:t>watch?v</a:t>
            </a:r>
            <a:r>
              <a:rPr lang="en-US" sz="1000" dirty="0"/>
              <a:t>=eMlx5fFNoYc</a:t>
            </a:r>
          </a:p>
        </p:txBody>
      </p:sp>
    </p:spTree>
    <p:extLst>
      <p:ext uri="{BB962C8B-B14F-4D97-AF65-F5344CB8AC3E}">
        <p14:creationId xmlns:p14="http://schemas.microsoft.com/office/powerpoint/2010/main" val="26579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85852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85A60-9E6C-07BE-3CFA-C9D492C69CD8}"/>
              </a:ext>
            </a:extLst>
          </p:cNvPr>
          <p:cNvSpPr>
            <a:spLocks noGrp="1"/>
          </p:cNvSpPr>
          <p:nvPr>
            <p:ph type="body" sz="quarter" idx="10"/>
          </p:nvPr>
        </p:nvSpPr>
        <p:spPr/>
        <p:txBody>
          <a:bodyPr/>
          <a:lstStyle/>
          <a:p>
            <a:r>
              <a:rPr lang="en-US" dirty="0"/>
              <a:t>How do they work?</a:t>
            </a:r>
          </a:p>
        </p:txBody>
      </p:sp>
      <p:pic>
        <p:nvPicPr>
          <p:cNvPr id="5" name="Screen Recording 2024-06-24 at 20.16.40">
            <a:hlinkClick r:id="" action="ppaction://media"/>
            <a:extLst>
              <a:ext uri="{FF2B5EF4-FFF2-40B4-BE49-F238E27FC236}">
                <a16:creationId xmlns:a16="http://schemas.microsoft.com/office/drawing/2014/main" id="{F406A663-9014-B1B3-409D-AFB641B2E6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1" y="838200"/>
            <a:ext cx="12192000" cy="5181600"/>
          </a:xfrm>
          <a:prstGeom prst="rect">
            <a:avLst/>
          </a:prstGeom>
        </p:spPr>
      </p:pic>
    </p:spTree>
    <p:extLst>
      <p:ext uri="{BB962C8B-B14F-4D97-AF65-F5344CB8AC3E}">
        <p14:creationId xmlns:p14="http://schemas.microsoft.com/office/powerpoint/2010/main" val="306403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709156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79713" y="-154641"/>
            <a:ext cx="12542744" cy="7167281"/>
          </a:xfrm>
          <a:prstGeom prst="rect">
            <a:avLst/>
          </a:prstGeom>
        </p:spPr>
      </p:pic>
      <p:pic>
        <p:nvPicPr>
          <p:cNvPr id="3" name="Picture 2" descr="A blue rectangular object with black border&#10;&#10;Description automatically generated">
            <a:extLst>
              <a:ext uri="{FF2B5EF4-FFF2-40B4-BE49-F238E27FC236}">
                <a16:creationId xmlns:a16="http://schemas.microsoft.com/office/drawing/2014/main" id="{AF1E4C19-26EE-43AF-B737-9BD54CD8B828}"/>
              </a:ext>
            </a:extLst>
          </p:cNvPr>
          <p:cNvPicPr>
            <a:picLocks noChangeAspect="1"/>
          </p:cNvPicPr>
          <p:nvPr/>
        </p:nvPicPr>
        <p:blipFill>
          <a:blip r:embed="rId4"/>
          <a:stretch>
            <a:fillRect/>
          </a:stretch>
        </p:blipFill>
        <p:spPr>
          <a:xfrm>
            <a:off x="-2" y="87277"/>
            <a:ext cx="6242539" cy="1206166"/>
          </a:xfrm>
          <a:prstGeom prst="rect">
            <a:avLst/>
          </a:prstGeom>
        </p:spPr>
      </p:pic>
      <p:sp>
        <p:nvSpPr>
          <p:cNvPr id="4" name="TextBox 3">
            <a:extLst>
              <a:ext uri="{FF2B5EF4-FFF2-40B4-BE49-F238E27FC236}">
                <a16:creationId xmlns:a16="http://schemas.microsoft.com/office/drawing/2014/main" id="{C267332B-CB5F-2FB0-1171-29CB237A29E2}"/>
              </a:ext>
            </a:extLst>
          </p:cNvPr>
          <p:cNvSpPr txBox="1"/>
          <p:nvPr/>
        </p:nvSpPr>
        <p:spPr>
          <a:xfrm>
            <a:off x="352056" y="428750"/>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But how are they trained…?</a:t>
            </a:r>
          </a:p>
        </p:txBody>
      </p:sp>
    </p:spTree>
    <p:extLst>
      <p:ext uri="{BB962C8B-B14F-4D97-AF65-F5344CB8AC3E}">
        <p14:creationId xmlns:p14="http://schemas.microsoft.com/office/powerpoint/2010/main" val="4287618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7968812" y="-80824"/>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dirty="0"/>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a:hlinkClick r:id="rId4"/>
              </a:rPr>
              <a:t>https://</a:t>
            </a:r>
            <a:r>
              <a:rPr lang="en-US" sz="1067" err="1">
                <a:hlinkClick r:id="rId4"/>
              </a:rPr>
              <a:t>medium.com</a:t>
            </a:r>
            <a:r>
              <a:rPr lang="en-US" sz="1067">
                <a:hlinkClick r:id="rId4"/>
              </a:rPr>
              <a:t>/@akash.kesrwani99/understanding-next-token-prediction-concept-to-code-1st-part-7054dabda347</a:t>
            </a:r>
            <a:endParaRPr lang="en-US" sz="1067"/>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a:solidFill>
                  <a:srgbClr val="404040"/>
                </a:solidFill>
                <a:latin typeface="Helvetica"/>
                <a:cs typeface="Helvetica"/>
              </a:rPr>
              <a:t>Take the outputs from the attention head.</a:t>
            </a:r>
          </a:p>
          <a:p>
            <a:r>
              <a:rPr lang="en-US">
                <a:solidFill>
                  <a:srgbClr val="404040"/>
                </a:solidFill>
                <a:latin typeface="Helvetica"/>
                <a:cs typeface="Helvetica"/>
              </a:rPr>
              <a:t>Apply a linear layer to each embedding.</a:t>
            </a:r>
          </a:p>
          <a:p>
            <a:r>
              <a:rPr lang="en-US">
                <a:solidFill>
                  <a:srgbClr val="404040"/>
                </a:solidFill>
              </a:rPr>
              <a:t>This produces a probability distribution over your token dictionary.</a:t>
            </a:r>
          </a:p>
          <a:p>
            <a:r>
              <a:rPr lang="en-US">
                <a:solidFill>
                  <a:srgbClr val="404040"/>
                </a:solidFill>
                <a:latin typeface="Helvetica"/>
                <a:cs typeface="Helvetica"/>
              </a:rPr>
              <a:t>Compare this to the actual next token and adjust the internal weights.</a:t>
            </a:r>
          </a:p>
          <a:p>
            <a:r>
              <a:rPr lang="en-US">
                <a:solidFill>
                  <a:srgbClr val="404040"/>
                </a:solidFill>
              </a:rPr>
              <a:t>Do this on ~10TB of text!</a:t>
            </a:r>
            <a:endParaRPr lang="en-US">
              <a:solidFill>
                <a:srgbClr val="404040"/>
              </a:solidFill>
              <a:latin typeface="Helvetica"/>
              <a:cs typeface="Helvetica"/>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523370-981C-EFFD-EFB6-6FD24E83AA7C}"/>
                  </a:ext>
                </a:extLst>
              </p:cNvPr>
              <p:cNvSpPr txBox="1"/>
              <p:nvPr/>
            </p:nvSpPr>
            <p:spPr>
              <a:xfrm>
                <a:off x="6788186" y="1856234"/>
                <a:ext cx="2013876" cy="832728"/>
              </a:xfrm>
              <a:prstGeom prst="rect">
                <a:avLst/>
              </a:prstGeom>
              <a:solidFill>
                <a:schemeClr val="bg1">
                  <a:lumMod val="6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𝜎</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1" i="0" smtClean="0">
                              <a:latin typeface="Cambria Math" panose="02040503050406030204" pitchFamily="18" charset="0"/>
                            </a:rPr>
                            <m:t>𝐳</m:t>
                          </m:r>
                          <m:r>
                            <a:rPr lang="en-GB" sz="1600" b="0" i="1" smtClean="0">
                              <a:latin typeface="Cambria Math" panose="02040503050406030204" pitchFamily="18" charset="0"/>
                            </a:rPr>
                            <m:t>)</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𝑖</m:t>
                                      </m:r>
                                    </m:sub>
                                  </m:sSub>
                                </m:num>
                                <m:den>
                                  <m:r>
                                    <a:rPr lang="en-GB" sz="1600" b="0" i="1" smtClean="0">
                                      <a:latin typeface="Cambria Math" panose="02040503050406030204" pitchFamily="18" charset="0"/>
                                    </a:rPr>
                                    <m:t>𝑇</m:t>
                                  </m:r>
                                </m:den>
                              </m:f>
                            </m:sup>
                          </m:sSup>
                        </m:num>
                        <m:den>
                          <m:nary>
                            <m:naryPr>
                              <m:chr m:val="∑"/>
                              <m:limLoc m:val="subSup"/>
                              <m:ctrlPr>
                                <a:rPr lang="en-GB" sz="1600" b="0" i="1" smtClean="0">
                                  <a:latin typeface="Cambria Math" panose="02040503050406030204" pitchFamily="18" charset="0"/>
                                </a:rPr>
                              </m:ctrlPr>
                            </m:naryPr>
                            <m:sub>
                              <m:r>
                                <m:rPr>
                                  <m:brk m:alnAt="25"/>
                                </m:rPr>
                                <a:rPr lang="en-GB" sz="1600" b="0" i="1" smtClean="0">
                                  <a:latin typeface="Cambria Math" panose="02040503050406030204" pitchFamily="18" charset="0"/>
                                </a:rPr>
                                <m:t>𝑗</m:t>
                              </m:r>
                              <m:r>
                                <a:rPr lang="en-GB" sz="1600" b="0" i="1" smtClean="0">
                                  <a:latin typeface="Cambria Math" panose="02040503050406030204" pitchFamily="18" charset="0"/>
                                </a:rPr>
                                <m:t>=1</m:t>
                              </m:r>
                            </m:sub>
                            <m:sup>
                              <m:r>
                                <a:rPr lang="en-GB" sz="1600" b="0" i="1" smtClean="0">
                                  <a:latin typeface="Cambria Math" panose="02040503050406030204" pitchFamily="18" charset="0"/>
                                </a:rPr>
                                <m:t>𝐾</m:t>
                              </m:r>
                            </m:sup>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𝑗</m:t>
                                          </m:r>
                                        </m:sub>
                                      </m:sSub>
                                    </m:num>
                                    <m:den>
                                      <m:r>
                                        <a:rPr lang="en-GB" sz="1600" b="0" i="1" smtClean="0">
                                          <a:latin typeface="Cambria Math" panose="02040503050406030204" pitchFamily="18" charset="0"/>
                                        </a:rPr>
                                        <m:t>𝑇</m:t>
                                      </m:r>
                                    </m:den>
                                  </m:f>
                                </m:sup>
                              </m:sSup>
                            </m:e>
                          </m:nary>
                        </m:den>
                      </m:f>
                    </m:oMath>
                  </m:oMathPara>
                </a14:m>
                <a:endParaRPr lang="en-US" sz="1600" dirty="0"/>
              </a:p>
            </p:txBody>
          </p:sp>
        </mc:Choice>
        <mc:Fallback xmlns="">
          <p:sp>
            <p:nvSpPr>
              <p:cNvPr id="4" name="TextBox 3">
                <a:extLst>
                  <a:ext uri="{FF2B5EF4-FFF2-40B4-BE49-F238E27FC236}">
                    <a16:creationId xmlns:a16="http://schemas.microsoft.com/office/drawing/2014/main" id="{EB523370-981C-EFFD-EFB6-6FD24E83AA7C}"/>
                  </a:ext>
                </a:extLst>
              </p:cNvPr>
              <p:cNvSpPr txBox="1">
                <a:spLocks noRot="1" noChangeAspect="1" noMove="1" noResize="1" noEditPoints="1" noAdjustHandles="1" noChangeArrowheads="1" noChangeShapeType="1" noTextEdit="1"/>
              </p:cNvSpPr>
              <p:nvPr/>
            </p:nvSpPr>
            <p:spPr>
              <a:xfrm>
                <a:off x="6788186" y="1856234"/>
                <a:ext cx="2013876" cy="832728"/>
              </a:xfrm>
              <a:prstGeom prst="rect">
                <a:avLst/>
              </a:prstGeom>
              <a:blipFill>
                <a:blip r:embed="rId5"/>
                <a:stretch>
                  <a:fillRect t="-42424" b="-69697"/>
                </a:stretch>
              </a:blipFill>
            </p:spPr>
            <p:txBody>
              <a:bodyPr/>
              <a:lstStyle/>
              <a:p>
                <a:r>
                  <a:rPr lang="en-US">
                    <a:noFill/>
                  </a:rPr>
                  <a:t> </a:t>
                </a:r>
              </a:p>
            </p:txBody>
          </p:sp>
        </mc:Fallback>
      </mc:AlternateContent>
      <p:pic>
        <p:nvPicPr>
          <p:cNvPr id="6" name="Picture 5" descr="A graph with different colored lines&#10;&#10;Description automatically generated">
            <a:extLst>
              <a:ext uri="{FF2B5EF4-FFF2-40B4-BE49-F238E27FC236}">
                <a16:creationId xmlns:a16="http://schemas.microsoft.com/office/drawing/2014/main" id="{B17D73B5-1087-032B-F11B-E4E91901C1A5}"/>
              </a:ext>
            </a:extLst>
          </p:cNvPr>
          <p:cNvPicPr>
            <a:picLocks noChangeAspect="1"/>
          </p:cNvPicPr>
          <p:nvPr/>
        </p:nvPicPr>
        <p:blipFill>
          <a:blip r:embed="rId6"/>
          <a:stretch>
            <a:fillRect/>
          </a:stretch>
        </p:blipFill>
        <p:spPr>
          <a:xfrm>
            <a:off x="112799" y="823374"/>
            <a:ext cx="6418630" cy="4142072"/>
          </a:xfrm>
          <a:prstGeom prst="rect">
            <a:avLst/>
          </a:prstGeom>
        </p:spPr>
      </p:pic>
      <p:sp>
        <p:nvSpPr>
          <p:cNvPr id="7" name="TextBox 6">
            <a:extLst>
              <a:ext uri="{FF2B5EF4-FFF2-40B4-BE49-F238E27FC236}">
                <a16:creationId xmlns:a16="http://schemas.microsoft.com/office/drawing/2014/main" id="{C85961C3-E504-1AAC-A7F8-D8BF5226CB83}"/>
              </a:ext>
            </a:extLst>
          </p:cNvPr>
          <p:cNvSpPr txBox="1"/>
          <p:nvPr/>
        </p:nvSpPr>
        <p:spPr>
          <a:xfrm>
            <a:off x="272141" y="4802951"/>
            <a:ext cx="10058401" cy="923330"/>
          </a:xfrm>
          <a:prstGeom prst="rect">
            <a:avLst/>
          </a:prstGeom>
          <a:solidFill>
            <a:schemeClr val="bg1"/>
          </a:solidFill>
        </p:spPr>
        <p:txBody>
          <a:bodyPr wrap="square" rtlCol="0">
            <a:spAutoFit/>
          </a:bodyPr>
          <a:lstStyle/>
          <a:p>
            <a:r>
              <a:rPr lang="en-GB" b="0" i="1" dirty="0">
                <a:solidFill>
                  <a:schemeClr val="tx1">
                    <a:lumMod val="75000"/>
                    <a:lumOff val="25000"/>
                  </a:schemeClr>
                </a:solidFill>
                <a:effectLst/>
                <a:latin typeface="Menlo" panose="020B0609030804020204" pitchFamily="49" charset="0"/>
              </a:rPr>
              <a:t># Example logits (e.g., attention scores)</a:t>
            </a:r>
            <a:endParaRPr lang="en-GB" b="0" dirty="0">
              <a:solidFill>
                <a:schemeClr val="tx1">
                  <a:lumMod val="75000"/>
                  <a:lumOff val="25000"/>
                </a:schemeClr>
              </a:solidFill>
              <a:effectLst/>
              <a:latin typeface="Menlo" panose="020B0609030804020204" pitchFamily="49" charset="0"/>
            </a:endParaRPr>
          </a:p>
          <a:p>
            <a:r>
              <a:rPr lang="en-GB" b="0" dirty="0">
                <a:solidFill>
                  <a:schemeClr val="tx1">
                    <a:lumMod val="75000"/>
                    <a:lumOff val="25000"/>
                  </a:schemeClr>
                </a:solidFill>
                <a:effectLst/>
                <a:latin typeface="Menlo" panose="020B0609030804020204" pitchFamily="49" charset="0"/>
              </a:rPr>
              <a:t>logits = </a:t>
            </a:r>
            <a:r>
              <a:rPr lang="en-GB" b="0" dirty="0" err="1">
                <a:solidFill>
                  <a:schemeClr val="tx1">
                    <a:lumMod val="75000"/>
                    <a:lumOff val="25000"/>
                  </a:schemeClr>
                </a:solidFill>
                <a:effectLst/>
                <a:latin typeface="Menlo" panose="020B0609030804020204" pitchFamily="49" charset="0"/>
              </a:rPr>
              <a:t>np.array</a:t>
            </a:r>
            <a:r>
              <a:rPr lang="en-GB" b="0" dirty="0">
                <a:solidFill>
                  <a:schemeClr val="tx1">
                    <a:lumMod val="75000"/>
                    <a:lumOff val="25000"/>
                  </a:schemeClr>
                </a:solidFill>
                <a:effectLst/>
                <a:latin typeface="Menlo" panose="020B0609030804020204" pitchFamily="49" charset="0"/>
              </a:rPr>
              <a:t>([0.2, 1.0, 5.0, 1.0, 0.1, 2.0, 4.8, 1.0, 0.1]) </a:t>
            </a:r>
          </a:p>
          <a:p>
            <a:endParaRPr lang="en-US" dirty="0"/>
          </a:p>
        </p:txBody>
      </p:sp>
    </p:spTree>
    <p:extLst>
      <p:ext uri="{BB962C8B-B14F-4D97-AF65-F5344CB8AC3E}">
        <p14:creationId xmlns:p14="http://schemas.microsoft.com/office/powerpoint/2010/main" val="218685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9F134-97B0-D516-24D8-E5924E71A6EF}"/>
              </a:ext>
            </a:extLst>
          </p:cNvPr>
          <p:cNvPicPr>
            <a:picLocks noChangeAspect="1"/>
          </p:cNvPicPr>
          <p:nvPr/>
        </p:nvPicPr>
        <p:blipFill>
          <a:blip r:embed="rId2"/>
          <a:stretch>
            <a:fillRect/>
          </a:stretch>
        </p:blipFill>
        <p:spPr>
          <a:xfrm>
            <a:off x="120650" y="187373"/>
            <a:ext cx="11950700" cy="6483254"/>
          </a:xfrm>
          <a:prstGeom prst="rect">
            <a:avLst/>
          </a:prstGeom>
          <a:noFill/>
        </p:spPr>
      </p:pic>
    </p:spTree>
    <p:extLst>
      <p:ext uri="{BB962C8B-B14F-4D97-AF65-F5344CB8AC3E}">
        <p14:creationId xmlns:p14="http://schemas.microsoft.com/office/powerpoint/2010/main" val="3408517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4A70-FBB7-7733-82EB-B5CB1B79B7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9963CE-70B4-BA25-5FC9-C18E2C57D15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A553C9-BDEC-AD75-F156-ED675D877198}"/>
              </a:ext>
            </a:extLst>
          </p:cNvPr>
          <p:cNvPicPr>
            <a:picLocks noChangeAspect="1"/>
          </p:cNvPicPr>
          <p:nvPr/>
        </p:nvPicPr>
        <p:blipFill>
          <a:blip r:embed="rId2"/>
          <a:stretch>
            <a:fillRect/>
          </a:stretch>
        </p:blipFill>
        <p:spPr>
          <a:xfrm>
            <a:off x="0" y="112058"/>
            <a:ext cx="12203983" cy="6633883"/>
          </a:xfrm>
          <a:prstGeom prst="rect">
            <a:avLst/>
          </a:prstGeom>
        </p:spPr>
      </p:pic>
    </p:spTree>
    <p:extLst>
      <p:ext uri="{BB962C8B-B14F-4D97-AF65-F5344CB8AC3E}">
        <p14:creationId xmlns:p14="http://schemas.microsoft.com/office/powerpoint/2010/main" val="3078793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21024" y="-183777"/>
            <a:ext cx="12523696" cy="7156398"/>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spTree>
    <p:extLst>
      <p:ext uri="{BB962C8B-B14F-4D97-AF65-F5344CB8AC3E}">
        <p14:creationId xmlns:p14="http://schemas.microsoft.com/office/powerpoint/2010/main" val="2212767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A5DDDD-3B9B-1FEE-1922-FC47B35E115E}"/>
              </a:ext>
            </a:extLst>
          </p:cNvPr>
          <p:cNvSpPr>
            <a:spLocks noGrp="1"/>
          </p:cNvSpPr>
          <p:nvPr>
            <p:ph type="body" sz="quarter" idx="10"/>
          </p:nvPr>
        </p:nvSpPr>
        <p:spPr/>
        <p:txBody>
          <a:bodyPr/>
          <a:lstStyle/>
          <a:p>
            <a:r>
              <a:rPr lang="en-US" dirty="0"/>
              <a:t>LLMs as a compressed version of the internet</a:t>
            </a:r>
          </a:p>
        </p:txBody>
      </p:sp>
      <p:pic>
        <p:nvPicPr>
          <p:cNvPr id="5" name="Chiang_final">
            <a:hlinkClick r:id="" action="ppaction://media"/>
            <a:extLst>
              <a:ext uri="{FF2B5EF4-FFF2-40B4-BE49-F238E27FC236}">
                <a16:creationId xmlns:a16="http://schemas.microsoft.com/office/drawing/2014/main" id="{D538F6B4-73FE-08CA-9F1E-FE5DE6A3DE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659" y="1510263"/>
            <a:ext cx="5796189" cy="3312108"/>
          </a:xfrm>
          <a:prstGeom prst="rect">
            <a:avLst/>
          </a:prstGeom>
        </p:spPr>
      </p:pic>
      <p:sp>
        <p:nvSpPr>
          <p:cNvPr id="6" name="TextBox 5">
            <a:extLst>
              <a:ext uri="{FF2B5EF4-FFF2-40B4-BE49-F238E27FC236}">
                <a16:creationId xmlns:a16="http://schemas.microsoft.com/office/drawing/2014/main" id="{248E7910-44CF-6FB4-D61A-A2B7E61825F1}"/>
              </a:ext>
            </a:extLst>
          </p:cNvPr>
          <p:cNvSpPr txBox="1"/>
          <p:nvPr/>
        </p:nvSpPr>
        <p:spPr>
          <a:xfrm>
            <a:off x="413658" y="4822371"/>
            <a:ext cx="5028941" cy="246221"/>
          </a:xfrm>
          <a:prstGeom prst="rect">
            <a:avLst/>
          </a:prstGeom>
          <a:noFill/>
        </p:spPr>
        <p:txBody>
          <a:bodyPr wrap="none" rtlCol="0">
            <a:spAutoFit/>
          </a:bodyPr>
          <a:lstStyle/>
          <a:p>
            <a:r>
              <a:rPr lang="en-US" sz="1000" dirty="0">
                <a:hlinkClick r:id="rId6"/>
              </a:rPr>
              <a:t>https://</a:t>
            </a:r>
            <a:r>
              <a:rPr lang="en-US" sz="1000" dirty="0" err="1">
                <a:hlinkClick r:id="rId6"/>
              </a:rPr>
              <a:t>www.newyorker.com</a:t>
            </a:r>
            <a:r>
              <a:rPr lang="en-US" sz="1000" dirty="0">
                <a:hlinkClick r:id="rId6"/>
              </a:rPr>
              <a:t>/tech/annals-of-technology/</a:t>
            </a:r>
            <a:r>
              <a:rPr lang="en-US" sz="1000" dirty="0" err="1">
                <a:hlinkClick r:id="rId6"/>
              </a:rPr>
              <a:t>chatgpt</a:t>
            </a:r>
            <a:r>
              <a:rPr lang="en-US" sz="1000" dirty="0">
                <a:hlinkClick r:id="rId6"/>
              </a:rPr>
              <a:t>-is-a-blurry-jpeg-of-the-web</a:t>
            </a:r>
            <a:endParaRPr lang="en-US" sz="1000" dirty="0"/>
          </a:p>
        </p:txBody>
      </p:sp>
      <p:sp>
        <p:nvSpPr>
          <p:cNvPr id="7" name="TextBox 6">
            <a:extLst>
              <a:ext uri="{FF2B5EF4-FFF2-40B4-BE49-F238E27FC236}">
                <a16:creationId xmlns:a16="http://schemas.microsoft.com/office/drawing/2014/main" id="{D64F9B9B-C25D-8228-0CDC-E3E299690E39}"/>
              </a:ext>
            </a:extLst>
          </p:cNvPr>
          <p:cNvSpPr txBox="1"/>
          <p:nvPr/>
        </p:nvSpPr>
        <p:spPr>
          <a:xfrm>
            <a:off x="6640286" y="1589313"/>
            <a:ext cx="5279571" cy="3693319"/>
          </a:xfrm>
          <a:prstGeom prst="rect">
            <a:avLst/>
          </a:prstGeom>
          <a:noFill/>
        </p:spPr>
        <p:txBody>
          <a:bodyPr wrap="square" rtlCol="0">
            <a:spAutoFit/>
          </a:bodyPr>
          <a:lstStyle/>
          <a:p>
            <a:r>
              <a:rPr lang="en-US" dirty="0"/>
              <a:t>Some like to think of an LLM as a compressed version of the internet</a:t>
            </a:r>
          </a:p>
          <a:p>
            <a:endParaRPr lang="en-US" dirty="0"/>
          </a:p>
          <a:p>
            <a:r>
              <a:rPr lang="en-US" dirty="0"/>
              <a:t>One way of compressing images is to take every other pixel</a:t>
            </a:r>
          </a:p>
          <a:p>
            <a:endParaRPr lang="en-US" dirty="0"/>
          </a:p>
          <a:p>
            <a:r>
              <a:rPr lang="en-US" dirty="0"/>
              <a:t>When you decompress, you interpolate between the pixels</a:t>
            </a:r>
          </a:p>
          <a:p>
            <a:endParaRPr lang="en-US" dirty="0"/>
          </a:p>
          <a:p>
            <a:r>
              <a:rPr lang="en-US" dirty="0"/>
              <a:t>The inclination is to think that some kind of interpolation is happening in LLMs…</a:t>
            </a:r>
          </a:p>
          <a:p>
            <a:endParaRPr lang="en-US" dirty="0"/>
          </a:p>
          <a:p>
            <a:r>
              <a:rPr lang="en-US" dirty="0"/>
              <a:t>…but it’s more complicated than this.</a:t>
            </a:r>
          </a:p>
        </p:txBody>
      </p:sp>
    </p:spTree>
    <p:extLst>
      <p:ext uri="{BB962C8B-B14F-4D97-AF65-F5344CB8AC3E}">
        <p14:creationId xmlns:p14="http://schemas.microsoft.com/office/powerpoint/2010/main" val="38630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AC3043-0BC1-3231-B9B5-91D1FCCD1472}"/>
              </a:ext>
            </a:extLst>
          </p:cNvPr>
          <p:cNvSpPr>
            <a:spLocks noGrp="1"/>
          </p:cNvSpPr>
          <p:nvPr>
            <p:ph type="body" sz="quarter" idx="10"/>
          </p:nvPr>
        </p:nvSpPr>
        <p:spPr/>
        <p:txBody>
          <a:bodyPr/>
          <a:lstStyle/>
          <a:p>
            <a:r>
              <a:rPr lang="en-US" dirty="0"/>
              <a:t>Scaling Laws</a:t>
            </a:r>
          </a:p>
        </p:txBody>
      </p:sp>
      <p:sp>
        <p:nvSpPr>
          <p:cNvPr id="3" name="Text Placeholder 2">
            <a:extLst>
              <a:ext uri="{FF2B5EF4-FFF2-40B4-BE49-F238E27FC236}">
                <a16:creationId xmlns:a16="http://schemas.microsoft.com/office/drawing/2014/main" id="{9B900B14-A053-B422-0E32-BDA339F87D0F}"/>
              </a:ext>
            </a:extLst>
          </p:cNvPr>
          <p:cNvSpPr>
            <a:spLocks noGrp="1"/>
          </p:cNvSpPr>
          <p:nvPr>
            <p:ph type="body" sz="quarter" idx="11"/>
          </p:nvPr>
        </p:nvSpPr>
        <p:spPr/>
        <p:txBody>
          <a:bodyPr/>
          <a:lstStyle/>
          <a:p>
            <a:r>
              <a:rPr lang="en-US" dirty="0"/>
              <a:t>Chinchilla scaling laws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EB605B8-9F65-4AA6-5B6B-91E4F1303BD9}"/>
                  </a:ext>
                </a:extLst>
              </p:cNvPr>
              <p:cNvSpPr>
                <a:spLocks noGrp="1"/>
              </p:cNvSpPr>
              <p:nvPr>
                <p:ph type="body" sz="quarter" idx="12"/>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𝑁</m:t>
                          </m:r>
                        </m:e>
                        <m: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sup>
                      </m:sSup>
                    </m:oMath>
                  </m:oMathPara>
                </a14:m>
                <a:endParaRPr lang="en-US" dirty="0"/>
              </a:p>
            </p:txBody>
          </p:sp>
        </mc:Choice>
        <mc:Fallback xmlns="">
          <p:sp>
            <p:nvSpPr>
              <p:cNvPr id="4" name="Text Placeholder 3">
                <a:extLst>
                  <a:ext uri="{FF2B5EF4-FFF2-40B4-BE49-F238E27FC236}">
                    <a16:creationId xmlns:a16="http://schemas.microsoft.com/office/drawing/2014/main" id="{4EB605B8-9F65-4AA6-5B6B-91E4F1303BD9}"/>
                  </a:ext>
                </a:extLst>
              </p:cNvPr>
              <p:cNvSpPr>
                <a:spLocks noGrp="1" noRot="1" noChangeAspect="1" noMove="1" noResize="1" noEditPoints="1" noAdjustHandles="1" noChangeArrowheads="1" noChangeShapeType="1" noTextEdit="1"/>
              </p:cNvSpPr>
              <p:nvPr>
                <p:ph type="body" sz="quarter" idx="12"/>
              </p:nvPr>
            </p:nvSpPr>
            <p:spPr>
              <a:blipFill>
                <a:blip r:embed="rId3"/>
                <a:stretch>
                  <a:fillRect/>
                </a:stretch>
              </a:blipFill>
            </p:spPr>
            <p:txBody>
              <a:bodyPr/>
              <a:lstStyle/>
              <a:p>
                <a:r>
                  <a:rPr lang="en-US">
                    <a:noFill/>
                  </a:rPr>
                  <a:t> </a:t>
                </a:r>
              </a:p>
            </p:txBody>
          </p:sp>
        </mc:Fallback>
      </mc:AlternateContent>
      <p:pic>
        <p:nvPicPr>
          <p:cNvPr id="6" name="Picture 5" descr="A graph of a graph of a number of datasets&#10;&#10;Description automatically generated with medium confidence">
            <a:extLst>
              <a:ext uri="{FF2B5EF4-FFF2-40B4-BE49-F238E27FC236}">
                <a16:creationId xmlns:a16="http://schemas.microsoft.com/office/drawing/2014/main" id="{D05805BF-18E8-6EB2-A1AA-EFF14902432C}"/>
              </a:ext>
            </a:extLst>
          </p:cNvPr>
          <p:cNvPicPr>
            <a:picLocks noChangeAspect="1"/>
          </p:cNvPicPr>
          <p:nvPr/>
        </p:nvPicPr>
        <p:blipFill>
          <a:blip r:embed="rId4"/>
          <a:stretch>
            <a:fillRect/>
          </a:stretch>
        </p:blipFill>
        <p:spPr>
          <a:xfrm>
            <a:off x="2205459" y="2593340"/>
            <a:ext cx="7772400" cy="3268199"/>
          </a:xfrm>
          <a:prstGeom prst="rect">
            <a:avLst/>
          </a:prstGeom>
        </p:spPr>
      </p:pic>
    </p:spTree>
    <p:extLst>
      <p:ext uri="{BB962C8B-B14F-4D97-AF65-F5344CB8AC3E}">
        <p14:creationId xmlns:p14="http://schemas.microsoft.com/office/powerpoint/2010/main" val="1482830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a:t>We want to:</a:t>
            </a:r>
          </a:p>
          <a:p>
            <a:r>
              <a:rPr lang="en-US"/>
              <a:t>Support</a:t>
            </a:r>
            <a:r>
              <a:rPr lang="en-US">
                <a:solidFill>
                  <a:srgbClr val="404040"/>
                </a:solidFill>
              </a:rPr>
              <a:t> researchers across the university to use AI – that's LLMs in this group.</a:t>
            </a:r>
            <a:endParaRPr lang="en-US"/>
          </a:p>
          <a:p>
            <a:r>
              <a:rPr lang="en-US"/>
              <a:t>Better understand the challenges that researchers face.</a:t>
            </a:r>
          </a:p>
          <a:p>
            <a:r>
              <a:rPr lang="en-US"/>
              <a:t>Identify what training courses or software resources we might want the Accelerate Science </a:t>
            </a:r>
            <a:r>
              <a:rPr lang="en-US" err="1"/>
              <a:t>Programme</a:t>
            </a:r>
            <a:r>
              <a:rPr lang="en-US"/>
              <a:t> to create.</a:t>
            </a:r>
          </a:p>
          <a:p>
            <a:pPr lvl="1"/>
            <a:r>
              <a:rPr lang="en-US">
                <a:solidFill>
                  <a:srgbClr val="404040"/>
                </a:solidFill>
                <a:latin typeface="Helvetica"/>
                <a:cs typeface="Helvetica"/>
              </a:rPr>
              <a:t>Including shared code</a:t>
            </a:r>
          </a:p>
          <a:p>
            <a:r>
              <a:rPr lang="en-US"/>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7EEB4E-3D11-4841-25F0-7E01CF1F8D35}"/>
              </a:ext>
            </a:extLst>
          </p:cNvPr>
          <p:cNvSpPr>
            <a:spLocks noGrp="1"/>
          </p:cNvSpPr>
          <p:nvPr>
            <p:ph type="body" sz="quarter" idx="10"/>
          </p:nvPr>
        </p:nvSpPr>
        <p:spPr/>
        <p:txBody>
          <a:bodyPr/>
          <a:lstStyle/>
          <a:p>
            <a:r>
              <a:rPr lang="en-US" dirty="0"/>
              <a:t>Emergence</a:t>
            </a:r>
          </a:p>
        </p:txBody>
      </p:sp>
      <p:sp>
        <p:nvSpPr>
          <p:cNvPr id="3" name="Text Placeholder 2">
            <a:extLst>
              <a:ext uri="{FF2B5EF4-FFF2-40B4-BE49-F238E27FC236}">
                <a16:creationId xmlns:a16="http://schemas.microsoft.com/office/drawing/2014/main" id="{E54C1830-B053-E6B8-9754-1B6CCB4B2EAE}"/>
              </a:ext>
            </a:extLst>
          </p:cNvPr>
          <p:cNvSpPr>
            <a:spLocks noGrp="1"/>
          </p:cNvSpPr>
          <p:nvPr>
            <p:ph type="body" sz="quarter" idx="11"/>
          </p:nvPr>
        </p:nvSpPr>
        <p:spPr/>
        <p:txBody>
          <a:bodyPr/>
          <a:lstStyle/>
          <a:p>
            <a:r>
              <a:rPr lang="en-US" dirty="0"/>
              <a:t>Maybe…</a:t>
            </a:r>
          </a:p>
        </p:txBody>
      </p:sp>
      <p:pic>
        <p:nvPicPr>
          <p:cNvPr id="6" name="Picture 5" descr="A group of graphs showing different types of numbers&#10;&#10;Description automatically generated with medium confidence">
            <a:extLst>
              <a:ext uri="{FF2B5EF4-FFF2-40B4-BE49-F238E27FC236}">
                <a16:creationId xmlns:a16="http://schemas.microsoft.com/office/drawing/2014/main" id="{FA4F0665-4711-C098-BEA4-947B840EEED1}"/>
              </a:ext>
            </a:extLst>
          </p:cNvPr>
          <p:cNvPicPr>
            <a:picLocks noChangeAspect="1"/>
          </p:cNvPicPr>
          <p:nvPr/>
        </p:nvPicPr>
        <p:blipFill>
          <a:blip r:embed="rId3"/>
          <a:stretch>
            <a:fillRect/>
          </a:stretch>
        </p:blipFill>
        <p:spPr>
          <a:xfrm>
            <a:off x="2262368" y="1745437"/>
            <a:ext cx="7658582" cy="6858000"/>
          </a:xfrm>
          <a:prstGeom prst="rect">
            <a:avLst/>
          </a:prstGeom>
        </p:spPr>
      </p:pic>
    </p:spTree>
    <p:extLst>
      <p:ext uri="{BB962C8B-B14F-4D97-AF65-F5344CB8AC3E}">
        <p14:creationId xmlns:p14="http://schemas.microsoft.com/office/powerpoint/2010/main" val="2608027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buNone/>
            </a:pPr>
            <a:r>
              <a:rPr lang="en-US" sz="2133">
                <a:solidFill>
                  <a:srgbClr val="404040"/>
                </a:solidFill>
                <a:hlinkClick r:id="rId3"/>
              </a:rPr>
              <a:t>Jargon-free explanation of LLMs</a:t>
            </a:r>
            <a:endParaRPr lang="en-US" sz="2133">
              <a:solidFill>
                <a:srgbClr val="404040"/>
              </a:solidFill>
            </a:endParaRPr>
          </a:p>
          <a:p>
            <a:pPr marL="0" indent="0">
              <a:buNone/>
            </a:pPr>
            <a:r>
              <a:rPr lang="en-US" sz="2133">
                <a:solidFill>
                  <a:srgbClr val="404040"/>
                </a:solidFill>
                <a:hlinkClick r:id="rId4"/>
              </a:rPr>
              <a:t>Generative AI exists because of the Transformer</a:t>
            </a:r>
            <a:endParaRPr lang="en-US" sz="2133">
              <a:solidFill>
                <a:srgbClr val="404040"/>
              </a:solidFill>
            </a:endParaRPr>
          </a:p>
          <a:p>
            <a:pPr marL="0" indent="0">
              <a:buNone/>
            </a:pPr>
            <a:r>
              <a:rPr lang="en-US" sz="2133">
                <a:solidFill>
                  <a:srgbClr val="404040"/>
                </a:solidFill>
                <a:hlinkClick r:id="rId5"/>
              </a:rPr>
              <a:t>The dangers of Stochastic Parrots</a:t>
            </a:r>
            <a:endParaRPr lang="en-US" sz="2133">
              <a:solidFill>
                <a:srgbClr val="404040"/>
              </a:solidFill>
            </a:endParaRPr>
          </a:p>
          <a:p>
            <a:pPr marL="0" indent="0">
              <a:buNone/>
            </a:pPr>
            <a:r>
              <a:rPr lang="en-US" sz="2133">
                <a:solidFill>
                  <a:srgbClr val="404040"/>
                </a:solidFill>
                <a:hlinkClick r:id="rId6"/>
              </a:rPr>
              <a:t>The Pile</a:t>
            </a:r>
            <a:endParaRPr lang="en-US" sz="2133">
              <a:solidFill>
                <a:srgbClr val="404040"/>
              </a:solidFill>
            </a:endParaRPr>
          </a:p>
          <a:p>
            <a:pPr marL="0" indent="0">
              <a:buNone/>
            </a:pPr>
            <a:r>
              <a:rPr lang="en-US" sz="2133">
                <a:solidFill>
                  <a:srgbClr val="404040"/>
                </a:solidFill>
                <a:hlinkClick r:id="rId7"/>
              </a:rPr>
              <a:t>Survey of LLMs</a:t>
            </a:r>
            <a:endParaRPr lang="en-US" sz="2133">
              <a:solidFill>
                <a:srgbClr val="404040"/>
              </a:solidFill>
            </a:endParaRPr>
          </a:p>
          <a:p>
            <a:pPr marL="0" indent="0">
              <a:buNone/>
            </a:pPr>
            <a:r>
              <a:rPr lang="en-US" sz="2133">
                <a:solidFill>
                  <a:srgbClr val="404040"/>
                </a:solidFill>
                <a:hlinkClick r:id="rId8"/>
              </a:rPr>
              <a:t>Attention is all you need</a:t>
            </a:r>
            <a:endParaRPr lang="en-US" sz="2133">
              <a:solidFill>
                <a:srgbClr val="404040"/>
              </a:solidFill>
            </a:endParaRPr>
          </a:p>
          <a:p>
            <a:pPr marL="0" indent="0">
              <a:buNone/>
            </a:pPr>
            <a:r>
              <a:rPr lang="en-US" sz="2133">
                <a:solidFill>
                  <a:srgbClr val="404040"/>
                </a:solidFill>
                <a:hlinkClick r:id="rId9"/>
              </a:rPr>
              <a:t>Intro to Large Language Models</a:t>
            </a:r>
            <a:endParaRPr lang="en-US" sz="2133">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a:t>10 min BREAK</a:t>
            </a:r>
          </a:p>
        </p:txBody>
      </p:sp>
    </p:spTree>
    <p:extLst>
      <p:ext uri="{BB962C8B-B14F-4D97-AF65-F5344CB8AC3E}">
        <p14:creationId xmlns:p14="http://schemas.microsoft.com/office/powerpoint/2010/main" val="122634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a:t>Introduction to LLMs</a:t>
            </a:r>
          </a:p>
        </p:txBody>
      </p:sp>
    </p:spTree>
    <p:extLst>
      <p:ext uri="{BB962C8B-B14F-4D97-AF65-F5344CB8AC3E}">
        <p14:creationId xmlns:p14="http://schemas.microsoft.com/office/powerpoint/2010/main" val="24186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solidFill>
                  <a:srgbClr val="404040"/>
                </a:solidFill>
                <a:latin typeface="Helvetica"/>
                <a:cs typeface="Helvetica"/>
              </a:rPr>
              <a:t>What is a large language model?</a:t>
            </a:r>
          </a:p>
          <a:p>
            <a:r>
              <a:rPr lang="en-US">
                <a:solidFill>
                  <a:srgbClr val="404040"/>
                </a:solidFill>
              </a:rPr>
              <a:t>How do they work?</a:t>
            </a:r>
          </a:p>
          <a:p>
            <a:r>
              <a:rPr lang="en-US">
                <a:solidFill>
                  <a:srgbClr val="404040"/>
                </a:solidFill>
                <a:latin typeface="Helvetica"/>
                <a:cs typeface="Helvetica"/>
              </a:rPr>
              <a:t>How are they trained?</a:t>
            </a:r>
          </a:p>
          <a:p>
            <a:endParaRPr lang="en-US">
              <a:solidFill>
                <a:srgbClr val="404040"/>
              </a:solidFill>
            </a:endParaRPr>
          </a:p>
          <a:p>
            <a:pPr marL="0" indent="0">
              <a:buNone/>
            </a:pPr>
            <a:r>
              <a:rPr lang="en-US">
                <a:solidFill>
                  <a:srgbClr val="404040"/>
                </a:solidFill>
              </a:rPr>
              <a:t>But first…</a:t>
            </a:r>
          </a:p>
          <a:p>
            <a:pPr marL="0" indent="0">
              <a:buNone/>
            </a:pPr>
            <a:endParaRPr lang="en-US">
              <a:solidFill>
                <a:srgbClr val="404040"/>
              </a:solidFill>
            </a:endParaRPr>
          </a:p>
          <a:p>
            <a:pPr marL="0" indent="0">
              <a:buNone/>
            </a:pPr>
            <a:endParaRPr lang="en-US">
              <a:solidFill>
                <a:srgbClr val="404040"/>
              </a:solidFill>
              <a:latin typeface="Helvetica"/>
              <a:cs typeface="Helvetica"/>
            </a:endParaRPr>
          </a:p>
          <a:p>
            <a:pPr marL="0" indent="0" algn="ctr">
              <a:buNone/>
            </a:pPr>
            <a:r>
              <a:rPr lang="en-US" sz="2133" b="1" i="1">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Can YOU potentially use them for?</a:t>
            </a:r>
          </a:p>
        </p:txBody>
      </p:sp>
    </p:spTree>
    <p:extLst>
      <p:ext uri="{BB962C8B-B14F-4D97-AF65-F5344CB8AC3E}">
        <p14:creationId xmlns:p14="http://schemas.microsoft.com/office/powerpoint/2010/main" val="1363420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361" y="-64039"/>
            <a:ext cx="12195011" cy="6980637"/>
          </a:xfrm>
          <a:prstGeom prst="rect">
            <a:avLst/>
          </a:prstGeom>
        </p:spPr>
      </p:pic>
      <p:pic>
        <p:nvPicPr>
          <p:cNvPr id="7" name="Picture 6" descr="A blue rectangular object with black border&#10;&#10;Description automatically generated">
            <a:extLst>
              <a:ext uri="{FF2B5EF4-FFF2-40B4-BE49-F238E27FC236}">
                <a16:creationId xmlns:a16="http://schemas.microsoft.com/office/drawing/2014/main" id="{6FE77E6C-0CEC-D90D-1402-00430CADD56E}"/>
              </a:ext>
            </a:extLst>
          </p:cNvPr>
          <p:cNvPicPr>
            <a:picLocks noChangeAspect="1"/>
          </p:cNvPicPr>
          <p:nvPr/>
        </p:nvPicPr>
        <p:blipFill>
          <a:blip r:embed="rId4"/>
          <a:stretch>
            <a:fillRect/>
          </a:stretch>
        </p:blipFill>
        <p:spPr>
          <a:xfrm>
            <a:off x="51288" y="1388"/>
            <a:ext cx="6242539" cy="1206166"/>
          </a:xfrm>
          <a:prstGeom prst="rect">
            <a:avLst/>
          </a:prstGeom>
        </p:spPr>
      </p:pic>
      <p:sp>
        <p:nvSpPr>
          <p:cNvPr id="9" name="TextBox 8">
            <a:extLst>
              <a:ext uri="{FF2B5EF4-FFF2-40B4-BE49-F238E27FC236}">
                <a16:creationId xmlns:a16="http://schemas.microsoft.com/office/drawing/2014/main" id="{13A4DAD4-EDD4-937A-1C64-FCA360F3DD5B}"/>
              </a:ext>
            </a:extLst>
          </p:cNvPr>
          <p:cNvSpPr txBox="1"/>
          <p:nvPr/>
        </p:nvSpPr>
        <p:spPr>
          <a:xfrm>
            <a:off x="405180" y="273293"/>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What is a Large Language Model?</a:t>
            </a:r>
          </a:p>
        </p:txBody>
      </p:sp>
    </p:spTree>
    <p:extLst>
      <p:ext uri="{BB962C8B-B14F-4D97-AF65-F5344CB8AC3E}">
        <p14:creationId xmlns:p14="http://schemas.microsoft.com/office/powerpoint/2010/main" val="2632968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8038</TotalTime>
  <Words>6836</Words>
  <Application>Microsoft Office PowerPoint</Application>
  <PresentationFormat>Widescreen</PresentationFormat>
  <Paragraphs>622</Paragraphs>
  <Slides>52</Slides>
  <Notes>28</Notes>
  <HiddenSlides>0</HiddenSlides>
  <MMClips>3</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211</cp:revision>
  <dcterms:created xsi:type="dcterms:W3CDTF">2024-02-18T14:31:29Z</dcterms:created>
  <dcterms:modified xsi:type="dcterms:W3CDTF">2025-09-09T19:45:19Z</dcterms:modified>
</cp:coreProperties>
</file>